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58" r:id="rId7"/>
    <p:sldId id="266" r:id="rId8"/>
    <p:sldId id="269" r:id="rId9"/>
    <p:sldId id="268" r:id="rId10"/>
    <p:sldId id="270" r:id="rId11"/>
    <p:sldId id="265" r:id="rId12"/>
    <p:sldId id="261" r:id="rId13"/>
    <p:sldId id="271" r:id="rId14"/>
    <p:sldId id="272"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6666FF"/>
    <a:srgbClr val="00CCFF"/>
    <a:srgbClr val="92D050"/>
    <a:srgbClr val="FF9999"/>
    <a:srgbClr val="FFFFFF"/>
    <a:srgbClr val="51B5DA"/>
    <a:srgbClr val="5B9BD5"/>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51" autoAdjust="0"/>
    <p:restoredTop sz="67135" autoAdjust="0"/>
  </p:normalViewPr>
  <p:slideViewPr>
    <p:cSldViewPr snapToGrid="0">
      <p:cViewPr varScale="1">
        <p:scale>
          <a:sx n="73" d="100"/>
          <a:sy n="73" d="100"/>
        </p:scale>
        <p:origin x="1506" y="66"/>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latin typeface="Bookman Old Style" panose="02050604050505020204" pitchFamily="18" charset="0"/>
            </a:endParaRP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C36E992-DCEF-427F-A76B-E7FE2696CF0B}" type="datetimeFigureOut">
              <a:rPr lang="fr-FR" smtClean="0">
                <a:latin typeface="Bookman Old Style" panose="02050604050505020204" pitchFamily="18" charset="0"/>
              </a:rPr>
              <a:t>14/10/2021</a:t>
            </a:fld>
            <a:endParaRPr lang="fr-FR" dirty="0">
              <a:latin typeface="Bookman Old Style" panose="02050604050505020204" pitchFamily="18" charset="0"/>
            </a:endParaRP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latin typeface="Bookman Old Style" panose="02050604050505020204" pitchFamily="18" charset="0"/>
            </a:endParaRP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BDD8A0E-D4FD-49E3-BC88-028E3651879B}" type="slidenum">
              <a:rPr lang="fr-FR" smtClean="0">
                <a:latin typeface="Bookman Old Style" panose="02050604050505020204" pitchFamily="18" charset="0"/>
              </a:rPr>
              <a:t>‹N°›</a:t>
            </a:fld>
            <a:endParaRPr lang="fr-FR" dirty="0">
              <a:latin typeface="Bookman Old Style" panose="02050604050505020204" pitchFamily="18" charset="0"/>
            </a:endParaRPr>
          </a:p>
        </p:txBody>
      </p:sp>
    </p:spTree>
    <p:extLst>
      <p:ext uri="{BB962C8B-B14F-4D97-AF65-F5344CB8AC3E}">
        <p14:creationId xmlns:p14="http://schemas.microsoft.com/office/powerpoint/2010/main" val="3674317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Bookman Old Style" panose="02050604050505020204" pitchFamily="18" charset="0"/>
              </a:defRPr>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Bookman Old Style" panose="02050604050505020204" pitchFamily="18" charset="0"/>
              </a:defRPr>
            </a:lvl1pPr>
          </a:lstStyle>
          <a:p>
            <a:fld id="{F263FF9F-939F-4666-8D24-1CF86DB58624}" type="datetimeFigureOut">
              <a:rPr lang="fr-FR" smtClean="0"/>
              <a:pPr/>
              <a:t>14/10/2021</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Bookman Old Style" panose="02050604050505020204" pitchFamily="18" charset="0"/>
              </a:defRPr>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Bookman Old Style" panose="02050604050505020204" pitchFamily="18" charset="0"/>
              </a:defRPr>
            </a:lvl1pPr>
          </a:lstStyle>
          <a:p>
            <a:fld id="{99284BF8-0E68-4B59-80B4-55B3F1EF6718}" type="slidenum">
              <a:rPr lang="fr-FR" smtClean="0"/>
              <a:pPr/>
              <a:t>‹N°›</a:t>
            </a:fld>
            <a:endParaRPr lang="fr-FR" dirty="0"/>
          </a:p>
        </p:txBody>
      </p:sp>
    </p:spTree>
    <p:extLst>
      <p:ext uri="{BB962C8B-B14F-4D97-AF65-F5344CB8AC3E}">
        <p14:creationId xmlns:p14="http://schemas.microsoft.com/office/powerpoint/2010/main" val="55364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ookman Old Style" panose="02050604050505020204" pitchFamily="18" charset="0"/>
        <a:ea typeface="+mn-ea"/>
        <a:cs typeface="+mn-cs"/>
      </a:defRPr>
    </a:lvl1pPr>
    <a:lvl2pPr marL="457200" algn="l" defTabSz="914400" rtl="0" eaLnBrk="1" latinLnBrk="0" hangingPunct="1">
      <a:defRPr sz="1200" kern="1200">
        <a:solidFill>
          <a:schemeClr val="tx1"/>
        </a:solidFill>
        <a:latin typeface="Bookman Old Style" panose="02050604050505020204" pitchFamily="18" charset="0"/>
        <a:ea typeface="+mn-ea"/>
        <a:cs typeface="+mn-cs"/>
      </a:defRPr>
    </a:lvl2pPr>
    <a:lvl3pPr marL="914400" algn="l" defTabSz="914400" rtl="0" eaLnBrk="1" latinLnBrk="0" hangingPunct="1">
      <a:defRPr sz="1200" kern="1200">
        <a:solidFill>
          <a:schemeClr val="tx1"/>
        </a:solidFill>
        <a:latin typeface="Bookman Old Style" panose="02050604050505020204" pitchFamily="18" charset="0"/>
        <a:ea typeface="+mn-ea"/>
        <a:cs typeface="+mn-cs"/>
      </a:defRPr>
    </a:lvl3pPr>
    <a:lvl4pPr marL="1371600" algn="l" defTabSz="914400" rtl="0" eaLnBrk="1" latinLnBrk="0" hangingPunct="1">
      <a:defRPr sz="1200" kern="1200">
        <a:solidFill>
          <a:schemeClr val="tx1"/>
        </a:solidFill>
        <a:latin typeface="Bookman Old Style" panose="02050604050505020204" pitchFamily="18" charset="0"/>
        <a:ea typeface="+mn-ea"/>
        <a:cs typeface="+mn-cs"/>
      </a:defRPr>
    </a:lvl4pPr>
    <a:lvl5pPr marL="1828800" algn="l" defTabSz="914400" rtl="0" eaLnBrk="1" latinLnBrk="0" hangingPunct="1">
      <a:defRPr sz="1200" kern="1200">
        <a:solidFill>
          <a:schemeClr val="tx1"/>
        </a:solidFill>
        <a:latin typeface="Bookman Old Style" panose="02050604050505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a:t>Nos </a:t>
            </a:r>
            <a:r>
              <a:rPr lang="fr-FR" sz="1000" baseline="0" dirty="0"/>
              <a:t>3 organismes se proposent de s'associer pour accompagner les territoires vers une gestion intégrée des eaux pluviales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Impulser des stratégies et des projets dans cette dynamique pour aller vers des villes perméables</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L'objectif : Sortir de l'alternative pour généraliser le déploiement des solutions à la source, et</a:t>
            </a:r>
            <a:r>
              <a:rPr lang="fr-FR" sz="10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notamment pour des villes perméables :</a:t>
            </a:r>
            <a:br>
              <a:rPr lang="fr-FR" sz="1000" baseline="0" dirty="0"/>
            </a:br>
            <a:r>
              <a:rPr lang="fr-FR" sz="1000" baseline="0" dirty="0"/>
              <a:t>l'infiltration et la désimperméabilisation, les SFN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Cette stratégie de ville perméable répond à un enjeu fondamental de DD : </a:t>
            </a:r>
            <a:br>
              <a:rPr lang="fr-FR" sz="1000" baseline="0" dirty="0"/>
            </a:br>
            <a:r>
              <a:rPr lang="fr-FR" sz="1000" baseline="0" dirty="0"/>
              <a:t>ACC et la bonne gestion de l'eau, support de biodiversité et répondre à une demande sociale de plus de nature en ville</a:t>
            </a:r>
            <a:br>
              <a:rPr lang="fr-FR" sz="1000" baseline="0" dirty="0"/>
            </a:br>
            <a:r>
              <a:rPr lang="fr-FR" sz="1000" baseline="0" dirty="0"/>
              <a:t>Elle fait partie d</a:t>
            </a:r>
            <a:r>
              <a:rPr lang="fr-FR" sz="1000" dirty="0"/>
              <a:t>es orientations fondamentale du SDAGE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Elle est soutenue financièrement par l'agence de l'eau :</a:t>
            </a:r>
            <a:br>
              <a:rPr lang="fr-FR" sz="1000" dirty="0"/>
            </a:br>
            <a:r>
              <a:rPr lang="fr-FR" sz="1000" dirty="0"/>
              <a:t>- pour l'animation proposée, l'accompagnement que nous vous proposons aujourd'hui </a:t>
            </a:r>
            <a:br>
              <a:rPr lang="fr-FR" sz="1000" dirty="0"/>
            </a:br>
            <a:r>
              <a:rPr lang="fr-FR" sz="1000" dirty="0"/>
              <a:t>- mais aussi pour</a:t>
            </a:r>
            <a:r>
              <a:rPr lang="fr-FR" sz="1000" baseline="0" dirty="0"/>
              <a:t> vos propres projets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Pour démarrer, je vous propose que nous nous présentions</a:t>
            </a:r>
          </a:p>
          <a:p>
            <a:r>
              <a:rPr lang="fr-FR" sz="1000" dirty="0"/>
              <a:t>Nous vous présentons ici les trois partenaires et les grandes lignes de cette offre coordonnée d’accompagnement. </a:t>
            </a:r>
          </a:p>
        </p:txBody>
      </p:sp>
      <p:sp>
        <p:nvSpPr>
          <p:cNvPr id="4" name="Espace réservé du numéro de diapositive 3"/>
          <p:cNvSpPr>
            <a:spLocks noGrp="1"/>
          </p:cNvSpPr>
          <p:nvPr>
            <p:ph type="sldNum" sz="quarter" idx="10"/>
          </p:nvPr>
        </p:nvSpPr>
        <p:spPr/>
        <p:txBody>
          <a:bodyPr/>
          <a:lstStyle/>
          <a:p>
            <a:fld id="{99284BF8-0E68-4B59-80B4-55B3F1EF6718}" type="slidenum">
              <a:rPr lang="fr-FR" smtClean="0"/>
              <a:pPr/>
              <a:t>1</a:t>
            </a:fld>
            <a:endParaRPr lang="fr-FR" dirty="0"/>
          </a:p>
        </p:txBody>
      </p:sp>
    </p:spTree>
    <p:extLst>
      <p:ext uri="{BB962C8B-B14F-4D97-AF65-F5344CB8AC3E}">
        <p14:creationId xmlns:p14="http://schemas.microsoft.com/office/powerpoint/2010/main" val="427990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Possiblement 3 diapos avec les bons liens</a:t>
            </a:r>
          </a:p>
        </p:txBody>
      </p:sp>
      <p:sp>
        <p:nvSpPr>
          <p:cNvPr id="4" name="Espace réservé du numéro de diapositive 3"/>
          <p:cNvSpPr>
            <a:spLocks noGrp="1"/>
          </p:cNvSpPr>
          <p:nvPr>
            <p:ph type="sldNum" sz="quarter" idx="10"/>
          </p:nvPr>
        </p:nvSpPr>
        <p:spPr/>
        <p:txBody>
          <a:bodyPr/>
          <a:lstStyle/>
          <a:p>
            <a:fld id="{99284BF8-0E68-4B59-80B4-55B3F1EF6718}" type="slidenum">
              <a:rPr lang="fr-FR" smtClean="0"/>
              <a:pPr/>
              <a:t>10</a:t>
            </a:fld>
            <a:endParaRPr lang="fr-FR" dirty="0"/>
          </a:p>
        </p:txBody>
      </p:sp>
    </p:spTree>
    <p:extLst>
      <p:ext uri="{BB962C8B-B14F-4D97-AF65-F5344CB8AC3E}">
        <p14:creationId xmlns:p14="http://schemas.microsoft.com/office/powerpoint/2010/main" val="234224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Possiblement 3 diapos avec les bons liens</a:t>
            </a:r>
          </a:p>
        </p:txBody>
      </p:sp>
      <p:sp>
        <p:nvSpPr>
          <p:cNvPr id="4" name="Espace réservé du numéro de diapositive 3"/>
          <p:cNvSpPr>
            <a:spLocks noGrp="1"/>
          </p:cNvSpPr>
          <p:nvPr>
            <p:ph type="sldNum" sz="quarter" idx="10"/>
          </p:nvPr>
        </p:nvSpPr>
        <p:spPr/>
        <p:txBody>
          <a:bodyPr/>
          <a:lstStyle/>
          <a:p>
            <a:fld id="{99284BF8-0E68-4B59-80B4-55B3F1EF6718}" type="slidenum">
              <a:rPr lang="fr-FR" smtClean="0"/>
              <a:pPr/>
              <a:t>11</a:t>
            </a:fld>
            <a:endParaRPr lang="fr-FR" dirty="0"/>
          </a:p>
        </p:txBody>
      </p:sp>
    </p:spTree>
    <p:extLst>
      <p:ext uri="{BB962C8B-B14F-4D97-AF65-F5344CB8AC3E}">
        <p14:creationId xmlns:p14="http://schemas.microsoft.com/office/powerpoint/2010/main" val="216424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La force de l’association des trois structures repose sur la complémentarité :</a:t>
            </a:r>
          </a:p>
          <a:p>
            <a:pPr marL="228600" indent="-228600" algn="l" defTabSz="914400" rtl="0" eaLnBrk="1" latinLnBrk="0" hangingPunct="1">
              <a:buFont typeface="+mj-lt"/>
              <a:buAutoNum type="arabicPeriod"/>
            </a:pPr>
            <a:r>
              <a:rPr lang="fr-FR" sz="1000" kern="1200" dirty="0">
                <a:solidFill>
                  <a:schemeClr val="tx1"/>
                </a:solidFill>
                <a:latin typeface="Bookman Old Style" panose="02050604050505020204" pitchFamily="18" charset="0"/>
                <a:ea typeface="+mn-ea"/>
                <a:cs typeface="+mn-cs"/>
              </a:rPr>
              <a:t>De leur champ d’expertise, </a:t>
            </a:r>
          </a:p>
          <a:p>
            <a:pPr marL="228600" indent="-228600" algn="l" defTabSz="914400" rtl="0" eaLnBrk="1" latinLnBrk="0" hangingPunct="1">
              <a:buFont typeface="+mj-lt"/>
              <a:buAutoNum type="arabicPeriod"/>
            </a:pPr>
            <a:r>
              <a:rPr lang="fr-FR" sz="1000" kern="1200" dirty="0">
                <a:solidFill>
                  <a:schemeClr val="tx1"/>
                </a:solidFill>
                <a:latin typeface="Bookman Old Style" panose="02050604050505020204" pitchFamily="18" charset="0"/>
                <a:ea typeface="+mn-ea"/>
                <a:cs typeface="+mn-cs"/>
              </a:rPr>
              <a:t>des publics avec lesquels elles interagissent,</a:t>
            </a:r>
          </a:p>
          <a:p>
            <a:pPr marL="228600" indent="-228600" algn="l" defTabSz="914400" rtl="0" eaLnBrk="1" latinLnBrk="0" hangingPunct="1">
              <a:buFont typeface="+mj-lt"/>
              <a:buAutoNum type="arabicPeriod"/>
            </a:pPr>
            <a:r>
              <a:rPr lang="fr-FR" sz="1000" kern="1200" dirty="0">
                <a:solidFill>
                  <a:schemeClr val="tx1"/>
                </a:solidFill>
                <a:latin typeface="Bookman Old Style" panose="02050604050505020204" pitchFamily="18" charset="0"/>
                <a:ea typeface="+mn-ea"/>
                <a:cs typeface="+mn-cs"/>
              </a:rPr>
              <a:t>de leurs modes d’action. </a:t>
            </a:r>
          </a:p>
          <a:p>
            <a:pPr marL="0" algn="l" defTabSz="914400" rtl="0" eaLnBrk="1" latinLnBrk="0" hangingPunct="1"/>
            <a:endParaRPr lang="fr-FR" sz="1000" kern="1200" dirty="0">
              <a:solidFill>
                <a:schemeClr val="tx1"/>
              </a:solidFill>
              <a:latin typeface="Bookman Old Style" panose="02050604050505020204" pitchFamily="18" charset="0"/>
              <a:ea typeface="+mn-ea"/>
              <a:cs typeface="+mn-cs"/>
            </a:endParaRPr>
          </a:p>
          <a:p>
            <a:pPr marL="0" algn="l" defTabSz="914400" rtl="0" eaLnBrk="1" latinLnBrk="0" hangingPunct="1"/>
            <a:r>
              <a:rPr lang="fr-FR" sz="1000" b="1" kern="1200" dirty="0">
                <a:solidFill>
                  <a:schemeClr val="tx1"/>
                </a:solidFill>
                <a:latin typeface="Bookman Old Style" panose="02050604050505020204" pitchFamily="18" charset="0"/>
                <a:ea typeface="+mn-ea"/>
                <a:cs typeface="+mn-cs"/>
              </a:rPr>
              <a:t>l’UR-CAUE</a:t>
            </a:r>
          </a:p>
          <a:p>
            <a:pPr marL="0" indent="0" algn="l" defTabSz="914400" rtl="0" eaLnBrk="1" latinLnBrk="0" hangingPunct="1">
              <a:buFontTx/>
              <a:buNone/>
            </a:pPr>
            <a:r>
              <a:rPr lang="fr-FR" sz="1000" kern="1200" dirty="0">
                <a:solidFill>
                  <a:schemeClr val="tx1"/>
                </a:solidFill>
                <a:latin typeface="Bookman Old Style" panose="02050604050505020204" pitchFamily="18" charset="0"/>
                <a:ea typeface="+mn-ea"/>
                <a:cs typeface="+mn-cs"/>
              </a:rPr>
              <a:t>L'union régionale des CAUE – conseil d'architecture, d'urbanisme et de l'environnement. Les 11 CAUE d’Auvergne-Rhône-Alpes, à l’échelle de chaque département, assurent des missions de service public pour la promotion et le développement de la qualité architecturale, urbaine et environnementale. </a:t>
            </a:r>
          </a:p>
          <a:p>
            <a:pPr marL="0" indent="0" algn="l" defTabSz="914400" rtl="0" eaLnBrk="1" latinLnBrk="0" hangingPunct="1">
              <a:buFontTx/>
              <a:buNone/>
            </a:pPr>
            <a:r>
              <a:rPr lang="fr-FR" sz="1000" kern="1200" dirty="0">
                <a:solidFill>
                  <a:schemeClr val="tx1"/>
                </a:solidFill>
                <a:latin typeface="Bookman Old Style" panose="02050604050505020204" pitchFamily="18" charset="0"/>
                <a:ea typeface="+mn-ea"/>
                <a:cs typeface="+mn-cs"/>
              </a:rPr>
              <a:t>Elle dispose d’une expertise forte en architecture et paysages, avec des professionnels de l'animation et la sensibilisation en environnement.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kern="1200" dirty="0">
              <a:solidFill>
                <a:schemeClr val="tx1"/>
              </a:solidFill>
              <a:latin typeface="Bookman Old Style" panose="02050604050505020204"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Bookman Old Style" panose="02050604050505020204" pitchFamily="18" charset="0"/>
                <a:ea typeface="+mn-ea"/>
                <a:cs typeface="+mn-cs"/>
              </a:rPr>
              <a:t>L'union régionale est un lieu de mutualisation des outils et des compétences en portant des études transversales qui se nourrissent des expériences locales.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Bookman Old Style" panose="02050604050505020204" pitchFamily="18" charset="0"/>
                <a:ea typeface="+mn-ea"/>
                <a:cs typeface="+mn-cs"/>
              </a:rPr>
              <a:t>Les CAUE aident, encouragent et accompagnent tous les maitres d'ouvrages : les collectivités (élus et techniciens), les particuliers ainsi que les professionnels (architectes artisans) et ce dans tout acte d'aménagement : des documents de planification territoriale à la construction d'une maison individuelle, en passant par les projets d'aménagement des espaces publics.</a:t>
            </a:r>
          </a:p>
          <a:p>
            <a:pPr marL="0" marR="0" indent="-342900" algn="l" defTabSz="914400" rtl="0" eaLnBrk="1" fontAlgn="auto" latinLnBrk="0" hangingPunct="1">
              <a:lnSpc>
                <a:spcPct val="100000"/>
              </a:lnSpc>
              <a:spcBef>
                <a:spcPts val="0"/>
              </a:spcBef>
              <a:spcAft>
                <a:spcPts val="0"/>
              </a:spcAft>
              <a:buClrTx/>
              <a:buSzTx/>
              <a:buFontTx/>
              <a:buChar char="-"/>
              <a:tabLst/>
              <a:defRPr/>
            </a:pPr>
            <a:endParaRPr lang="fr-FR" sz="1000" kern="1200" dirty="0">
              <a:solidFill>
                <a:schemeClr val="tx1"/>
              </a:solidFill>
              <a:latin typeface="Bookman Old Style" panose="02050604050505020204"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Bookman Old Style" panose="02050604050505020204" pitchFamily="18" charset="0"/>
                <a:ea typeface="+mn-ea"/>
                <a:cs typeface="+mn-cs"/>
              </a:rPr>
              <a:t>Les CAUE apportent à notre équipe la proximité avec les territoires et tout leur savoir-faire dans leurs 4 missions fondatrices :</a:t>
            </a:r>
          </a:p>
          <a:p>
            <a:pPr marL="171450" indent="-171450" algn="l" defTabSz="914400" rtl="0" eaLnBrk="1" latinLnBrk="0" hangingPunct="1">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Conseiller les territoires demandeurs, en développant une aide à la décision permettant d’introduire notamment les aspects qui contribuent à la qualité de l’environnement dans le cadre des projets urbains,</a:t>
            </a:r>
          </a:p>
          <a:p>
            <a:pPr marL="171450" indent="-171450" algn="l" defTabSz="914400" rtl="0" eaLnBrk="1" latinLnBrk="0" hangingPunct="1">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Former les différents publics élus, techniciens… en proposant des modules adaptés au ces publics s’appuyant sur des experts CAUE ou autres,</a:t>
            </a:r>
          </a:p>
          <a:p>
            <a:pPr marL="171450" indent="-171450" algn="l" defTabSz="914400" rtl="0" eaLnBrk="1" latinLnBrk="0" hangingPunct="1">
              <a:lnSpc>
                <a:spcPct val="100000"/>
              </a:lnSpc>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Sensibiliser en créant des espaces de partages d’expériences (expositions) en proposant de développer la culture et la pédagogie en prenant le temps d’échanger, communiquer, ouvrir au débat participatif (interventions et participations eaux salons et rencontres),</a:t>
            </a:r>
          </a:p>
          <a:p>
            <a:pPr marL="171450" indent="-171450" algn="l" defTabSz="914400" rtl="0" eaLnBrk="1" latinLnBrk="0" hangingPunct="1">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Informer  - les CAUE sont de véritables centres de ressource et photothèque et à l’appui de l’organisation de conférences, colloques, séminaires et actions culturelles,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kern="1200" dirty="0">
              <a:solidFill>
                <a:schemeClr val="tx1"/>
              </a:solidFill>
              <a:latin typeface="Bookman Old Style" panose="02050604050505020204" pitchFamily="18" charset="0"/>
              <a:ea typeface="+mn-ea"/>
              <a:cs typeface="+mn-cs"/>
            </a:endParaRPr>
          </a:p>
          <a:p>
            <a:pPr marL="0" indent="0" algn="l" defTabSz="914400" rtl="0" eaLnBrk="1" latinLnBrk="0" hangingPunct="1">
              <a:buFontTx/>
              <a:buNone/>
            </a:pPr>
            <a:r>
              <a:rPr lang="fr-FR" sz="1000" b="1" kern="1200" dirty="0">
                <a:solidFill>
                  <a:schemeClr val="tx1"/>
                </a:solidFill>
                <a:latin typeface="Bookman Old Style" panose="02050604050505020204" pitchFamily="18" charset="0"/>
                <a:ea typeface="+mn-ea"/>
                <a:cs typeface="+mn-cs"/>
              </a:rPr>
              <a:t>FNE AURA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Bookman Old Style" panose="02050604050505020204" pitchFamily="18" charset="0"/>
                <a:ea typeface="+mn-ea"/>
                <a:cs typeface="+mn-cs"/>
              </a:rPr>
              <a:t>Le réseau des FNE Une fédération de protection de la nature en AUR qui compte 90 salariés et de nombreux bénévoles pour la protection de l‘environnement répartis dans 11 associations départementales au travers de la région. Nos actions portent sur : </a:t>
            </a:r>
          </a:p>
          <a:p>
            <a:pPr marL="0" marR="0" lvl="0" indent="-342900" algn="l" defTabSz="914400" rtl="0" eaLnBrk="1" fontAlgn="auto" latinLnBrk="0" hangingPunct="1">
              <a:lnSpc>
                <a:spcPct val="100000"/>
              </a:lnSpc>
              <a:spcBef>
                <a:spcPts val="0"/>
              </a:spcBef>
              <a:spcAft>
                <a:spcPts val="0"/>
              </a:spcAft>
              <a:buClrTx/>
              <a:buSzTx/>
              <a:buFontTx/>
              <a:buChar char="-"/>
              <a:tabLst/>
              <a:defRPr/>
            </a:pPr>
            <a:r>
              <a:rPr lang="fr-FR" sz="1000" kern="1200" dirty="0">
                <a:solidFill>
                  <a:schemeClr val="tx1"/>
                </a:solidFill>
                <a:latin typeface="Bookman Old Style" panose="02050604050505020204" pitchFamily="18" charset="0"/>
                <a:ea typeface="+mn-ea"/>
                <a:cs typeface="+mn-cs"/>
              </a:rPr>
              <a:t>La connaissances des milieux au travers d’une expertise naturaliste pour la protection et la gestion de milieux naturels,</a:t>
            </a:r>
          </a:p>
          <a:p>
            <a:pPr marL="0" marR="0" lvl="0" indent="-342900" algn="l" defTabSz="914400" rtl="0" eaLnBrk="1" fontAlgn="auto" latinLnBrk="0" hangingPunct="1">
              <a:lnSpc>
                <a:spcPct val="100000"/>
              </a:lnSpc>
              <a:spcBef>
                <a:spcPts val="0"/>
              </a:spcBef>
              <a:spcAft>
                <a:spcPts val="0"/>
              </a:spcAft>
              <a:buClrTx/>
              <a:buSzTx/>
              <a:buFontTx/>
              <a:buChar char="-"/>
              <a:tabLst/>
              <a:defRPr/>
            </a:pPr>
            <a:r>
              <a:rPr lang="fr-FR" sz="1000" kern="1200" dirty="0">
                <a:solidFill>
                  <a:schemeClr val="tx1"/>
                </a:solidFill>
                <a:latin typeface="Bookman Old Style" panose="02050604050505020204" pitchFamily="18" charset="0"/>
                <a:ea typeface="+mn-ea"/>
                <a:cs typeface="+mn-cs"/>
              </a:rPr>
              <a:t>L’éducation à l’environnement pour tous les publics et particulièrement les scolaires pour partager nos connaissances et donner envie de s’investir individuellement pour la protection de la nature,</a:t>
            </a:r>
          </a:p>
          <a:p>
            <a:pPr marL="0" marR="0" lvl="0" indent="-342900" algn="l" defTabSz="914400" rtl="0" eaLnBrk="1" fontAlgn="auto" latinLnBrk="0" hangingPunct="1">
              <a:lnSpc>
                <a:spcPct val="100000"/>
              </a:lnSpc>
              <a:spcBef>
                <a:spcPts val="0"/>
              </a:spcBef>
              <a:spcAft>
                <a:spcPts val="0"/>
              </a:spcAft>
              <a:buClrTx/>
              <a:buSzTx/>
              <a:buFontTx/>
              <a:buChar char="-"/>
              <a:tabLst/>
              <a:defRPr/>
            </a:pPr>
            <a:r>
              <a:rPr lang="fr-FR" sz="1000" kern="1200" dirty="0">
                <a:solidFill>
                  <a:schemeClr val="tx1"/>
                </a:solidFill>
                <a:latin typeface="Bookman Old Style" panose="02050604050505020204" pitchFamily="18" charset="0"/>
                <a:ea typeface="+mn-ea"/>
                <a:cs typeface="+mn-cs"/>
              </a:rPr>
              <a:t>La mobilisation citoyenne pour la protection de la nature et des biens communs.</a:t>
            </a:r>
          </a:p>
          <a:p>
            <a:pPr marL="0" marR="0" lvl="0" indent="-342900" algn="l" defTabSz="914400" rtl="0" eaLnBrk="1" fontAlgn="auto" latinLnBrk="0" hangingPunct="1">
              <a:lnSpc>
                <a:spcPct val="100000"/>
              </a:lnSpc>
              <a:spcBef>
                <a:spcPts val="0"/>
              </a:spcBef>
              <a:spcAft>
                <a:spcPts val="0"/>
              </a:spcAft>
              <a:buClrTx/>
              <a:buSzTx/>
              <a:buFontTx/>
              <a:buChar char="-"/>
              <a:tabLst/>
              <a:defRPr/>
            </a:pPr>
            <a:endParaRPr lang="fr-FR" sz="1000" kern="1200" dirty="0">
              <a:solidFill>
                <a:schemeClr val="tx1"/>
              </a:solidFill>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Bookman Old Style" panose="02050604050505020204" pitchFamily="18" charset="0"/>
                <a:ea typeface="+mn-ea"/>
                <a:cs typeface="+mn-cs"/>
              </a:rPr>
              <a:t>La contribution de FNE à cette équipe projet se repose sur : </a:t>
            </a:r>
          </a:p>
          <a:p>
            <a:pPr marL="0" marR="0" lvl="0" indent="-342900" algn="l" defTabSz="914400" rtl="0" eaLnBrk="1" fontAlgn="auto" latinLnBrk="0" hangingPunct="1">
              <a:lnSpc>
                <a:spcPct val="100000"/>
              </a:lnSpc>
              <a:spcBef>
                <a:spcPts val="0"/>
              </a:spcBef>
              <a:spcAft>
                <a:spcPts val="0"/>
              </a:spcAft>
              <a:buClrTx/>
              <a:buSzTx/>
              <a:buFontTx/>
              <a:buChar char="-"/>
              <a:tabLst/>
              <a:defRPr/>
            </a:pPr>
            <a:r>
              <a:rPr lang="fr-FR" sz="1000" kern="1200" dirty="0">
                <a:solidFill>
                  <a:schemeClr val="tx1"/>
                </a:solidFill>
                <a:latin typeface="Bookman Old Style" panose="02050604050505020204" pitchFamily="18" charset="0"/>
                <a:ea typeface="+mn-ea"/>
                <a:cs typeface="+mn-cs"/>
              </a:rPr>
              <a:t>notre approche transversale des sujets portant sur la nature en ville et la ressource en eau,</a:t>
            </a:r>
          </a:p>
          <a:p>
            <a:pPr marL="0" marR="0" lvl="0" indent="-342900" algn="l" defTabSz="914400" rtl="0" eaLnBrk="1" fontAlgn="auto" latinLnBrk="0" hangingPunct="1">
              <a:lnSpc>
                <a:spcPct val="100000"/>
              </a:lnSpc>
              <a:spcBef>
                <a:spcPts val="0"/>
              </a:spcBef>
              <a:spcAft>
                <a:spcPts val="0"/>
              </a:spcAft>
              <a:buClrTx/>
              <a:buSzTx/>
              <a:buFontTx/>
              <a:buChar char="-"/>
              <a:tabLst/>
              <a:defRPr/>
            </a:pPr>
            <a:r>
              <a:rPr lang="fr-FR" sz="1000" kern="1200" dirty="0">
                <a:solidFill>
                  <a:schemeClr val="tx1"/>
                </a:solidFill>
                <a:latin typeface="Bookman Old Style" panose="02050604050505020204" pitchFamily="18" charset="0"/>
                <a:ea typeface="+mn-ea"/>
                <a:cs typeface="+mn-cs"/>
              </a:rPr>
              <a:t>la connaissances fine des territoires par notre réseau,</a:t>
            </a:r>
          </a:p>
          <a:p>
            <a:pPr marL="0" marR="0" lvl="0" indent="-342900" algn="l" defTabSz="914400" rtl="0" eaLnBrk="1" fontAlgn="auto" latinLnBrk="0" hangingPunct="1">
              <a:lnSpc>
                <a:spcPct val="100000"/>
              </a:lnSpc>
              <a:spcBef>
                <a:spcPts val="0"/>
              </a:spcBef>
              <a:spcAft>
                <a:spcPts val="0"/>
              </a:spcAft>
              <a:buClrTx/>
              <a:buSzTx/>
              <a:buFontTx/>
              <a:buChar char="-"/>
              <a:tabLst/>
              <a:defRPr/>
            </a:pPr>
            <a:r>
              <a:rPr lang="fr-FR" sz="1000" kern="1200" dirty="0">
                <a:solidFill>
                  <a:schemeClr val="tx1"/>
                </a:solidFill>
                <a:latin typeface="Bookman Old Style" panose="02050604050505020204" pitchFamily="18" charset="0"/>
                <a:ea typeface="+mn-ea"/>
                <a:cs typeface="+mn-cs"/>
              </a:rPr>
              <a:t>le partage de connaissances et la sensibilisation de tous les publics.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kern="1200" dirty="0">
              <a:solidFill>
                <a:schemeClr val="tx1"/>
              </a:solidFill>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Bookman Old Style" panose="02050604050505020204" pitchFamily="18" charset="0"/>
                <a:ea typeface="+mn-ea"/>
                <a:cs typeface="+mn-cs"/>
              </a:rPr>
              <a:t>Le GRAIE</a:t>
            </a:r>
          </a:p>
          <a:p>
            <a:pPr marL="0" indent="0" algn="l" defTabSz="914400" rtl="0" eaLnBrk="1" latinLnBrk="0" hangingPunct="1">
              <a:buFontTx/>
              <a:buNone/>
            </a:pPr>
            <a:r>
              <a:rPr lang="fr-FR" sz="1000" kern="1200" dirty="0">
                <a:solidFill>
                  <a:schemeClr val="tx1"/>
                </a:solidFill>
                <a:latin typeface="Bookman Old Style" panose="02050604050505020204" pitchFamily="18" charset="0"/>
                <a:ea typeface="+mn-ea"/>
                <a:cs typeface="+mn-cs"/>
              </a:rPr>
              <a:t>Le Groupe de recherche, animation et information sur l’eau – GRAIE - est une association d’animation technique et scientifique dans le domaine de l’eau.</a:t>
            </a:r>
            <a:br>
              <a:rPr lang="fr-FR" sz="1000" kern="1200" dirty="0">
                <a:solidFill>
                  <a:schemeClr val="tx1"/>
                </a:solidFill>
                <a:latin typeface="Bookman Old Style" panose="02050604050505020204" pitchFamily="18" charset="0"/>
                <a:ea typeface="+mn-ea"/>
                <a:cs typeface="+mn-cs"/>
              </a:rPr>
            </a:br>
            <a:r>
              <a:rPr lang="fr-FR" sz="1000" kern="1200" dirty="0">
                <a:solidFill>
                  <a:schemeClr val="tx1"/>
                </a:solidFill>
                <a:latin typeface="Bookman Old Style" panose="02050604050505020204" pitchFamily="18" charset="0"/>
                <a:ea typeface="+mn-ea"/>
                <a:cs typeface="+mn-cs"/>
              </a:rPr>
              <a:t>L'association solidement ancrée dans un réseau d’acteurs régional et portée par un dispositif scientifique de pointe, l’OTHU - Observatoire de Terrain en Hydrologie Urbaine et travaille donc depuis longtemps sur la question de la gestion des eaux pluviales en ville. </a:t>
            </a:r>
            <a:br>
              <a:rPr lang="fr-FR" sz="1000" kern="1200" dirty="0">
                <a:solidFill>
                  <a:schemeClr val="tx1"/>
                </a:solidFill>
                <a:latin typeface="Bookman Old Style" panose="02050604050505020204" pitchFamily="18" charset="0"/>
                <a:ea typeface="+mn-ea"/>
                <a:cs typeface="+mn-cs"/>
              </a:rPr>
            </a:br>
            <a:r>
              <a:rPr lang="fr-FR" sz="1000" kern="1200" dirty="0">
                <a:solidFill>
                  <a:schemeClr val="tx1"/>
                </a:solidFill>
                <a:latin typeface="Bookman Old Style" panose="02050604050505020204" pitchFamily="18" charset="0"/>
                <a:ea typeface="+mn-ea"/>
                <a:cs typeface="+mn-cs"/>
              </a:rPr>
              <a:t>Le GRAIE diffuse l’expertise et le savoir co-produits à l’échelle nationale voire internationale. Le GRAIE anime et participe à la structuration de différents réseaux d'acteurs notamment dans le domaine de l’hydrologie urbaine ; ses interlocuteurs sont des scientifiques, des agents des collectivités, des experts des bureaux d'étude et de la maîtrise d'œuvre et les partenaires institutionnels comme les agences de l'eau. </a:t>
            </a:r>
          </a:p>
          <a:p>
            <a:pPr marL="0" indent="-342900" algn="l" defTabSz="914400" rtl="0" eaLnBrk="1" latinLnBrk="0" hangingPunct="1">
              <a:buFontTx/>
              <a:buChar char="-"/>
            </a:pPr>
            <a:endParaRPr lang="fr-FR" sz="1000" kern="1200" dirty="0">
              <a:solidFill>
                <a:schemeClr val="tx1"/>
              </a:solidFill>
              <a:latin typeface="Bookman Old Style" panose="02050604050505020204" pitchFamily="18" charset="0"/>
              <a:ea typeface="+mn-ea"/>
              <a:cs typeface="+mn-cs"/>
            </a:endParaRPr>
          </a:p>
          <a:p>
            <a:pPr marL="0" indent="0" algn="l" defTabSz="914400" rtl="0" eaLnBrk="1" latinLnBrk="0" hangingPunct="1">
              <a:buFontTx/>
              <a:buNone/>
            </a:pPr>
            <a:r>
              <a:rPr lang="fr-FR" sz="1000" kern="1200" dirty="0">
                <a:solidFill>
                  <a:schemeClr val="tx1"/>
                </a:solidFill>
                <a:latin typeface="Bookman Old Style" panose="02050604050505020204" pitchFamily="18" charset="0"/>
                <a:ea typeface="+mn-ea"/>
                <a:cs typeface="+mn-cs"/>
              </a:rPr>
              <a:t>Le GRAIE apporte donc à notre équipe :</a:t>
            </a:r>
          </a:p>
          <a:p>
            <a:pPr marL="0" indent="-342900" algn="l" defTabSz="914400" rtl="0" eaLnBrk="1" latinLnBrk="0" hangingPunct="1">
              <a:buFontTx/>
              <a:buChar char="-"/>
            </a:pPr>
            <a:r>
              <a:rPr lang="fr-FR" sz="1000" kern="1200" dirty="0">
                <a:solidFill>
                  <a:schemeClr val="tx1"/>
                </a:solidFill>
                <a:latin typeface="Bookman Old Style" panose="02050604050505020204" pitchFamily="18" charset="0"/>
                <a:ea typeface="+mn-ea"/>
                <a:cs typeface="+mn-cs"/>
              </a:rPr>
              <a:t>une expertise forte dans le domaine de la gestion de l’eau,</a:t>
            </a:r>
          </a:p>
          <a:p>
            <a:pPr marL="0" indent="-342900" algn="l" defTabSz="914400" rtl="0" eaLnBrk="1" latinLnBrk="0" hangingPunct="1">
              <a:buFontTx/>
              <a:buChar char="-"/>
            </a:pPr>
            <a:r>
              <a:rPr lang="fr-FR" sz="1000" kern="1200" dirty="0">
                <a:solidFill>
                  <a:schemeClr val="tx1"/>
                </a:solidFill>
                <a:latin typeface="Bookman Old Style" panose="02050604050505020204" pitchFamily="18" charset="0"/>
                <a:ea typeface="+mn-ea"/>
                <a:cs typeface="+mn-cs"/>
              </a:rPr>
              <a:t>un socle de connaissance et de nombreux retours d'expériences,</a:t>
            </a:r>
          </a:p>
          <a:p>
            <a:pPr marL="0" indent="-342900" algn="l" defTabSz="914400" rtl="0" eaLnBrk="1" latinLnBrk="0" hangingPunct="1">
              <a:buFontTx/>
              <a:buChar char="-"/>
            </a:pPr>
            <a:r>
              <a:rPr lang="fr-FR" sz="1000" kern="1200" dirty="0">
                <a:solidFill>
                  <a:schemeClr val="tx1"/>
                </a:solidFill>
                <a:latin typeface="Bookman Old Style" panose="02050604050505020204" pitchFamily="18" charset="0"/>
                <a:ea typeface="+mn-ea"/>
                <a:cs typeface="+mn-cs"/>
              </a:rPr>
              <a:t>des compétences pour le transfert de connaissances scientifiques et techniques, pour la sensibilisation et la formation des acteurs techniques et politiques, pour animation de groupe de travail, d’événements et de réseaux professionnels. </a:t>
            </a:r>
          </a:p>
          <a:p>
            <a:pPr marL="0" indent="-342900" algn="l" defTabSz="914400" rtl="0" eaLnBrk="1" latinLnBrk="0" hangingPunct="1">
              <a:buFontTx/>
              <a:buChar char="-"/>
            </a:pPr>
            <a:r>
              <a:rPr lang="fr-FR" sz="1000" kern="1200" dirty="0">
                <a:solidFill>
                  <a:schemeClr val="tx1"/>
                </a:solidFill>
                <a:latin typeface="Bookman Old Style" panose="02050604050505020204" pitchFamily="18" charset="0"/>
                <a:ea typeface="+mn-ea"/>
                <a:cs typeface="+mn-cs"/>
              </a:rPr>
              <a:t>au-delà de son équipe dynamique, la capacité à mobiliser son réseau d'experts.</a:t>
            </a:r>
          </a:p>
        </p:txBody>
      </p:sp>
      <p:sp>
        <p:nvSpPr>
          <p:cNvPr id="4" name="Espace réservé du numéro de diapositive 3"/>
          <p:cNvSpPr>
            <a:spLocks noGrp="1"/>
          </p:cNvSpPr>
          <p:nvPr>
            <p:ph type="sldNum" sz="quarter" idx="5"/>
          </p:nvPr>
        </p:nvSpPr>
        <p:spPr/>
        <p:txBody>
          <a:bodyPr/>
          <a:lstStyle/>
          <a:p>
            <a:fld id="{99284BF8-0E68-4B59-80B4-55B3F1EF6718}" type="slidenum">
              <a:rPr lang="fr-FR" smtClean="0"/>
              <a:t>2</a:t>
            </a:fld>
            <a:endParaRPr lang="fr-FR"/>
          </a:p>
        </p:txBody>
      </p:sp>
    </p:spTree>
    <p:extLst>
      <p:ext uri="{BB962C8B-B14F-4D97-AF65-F5344CB8AC3E}">
        <p14:creationId xmlns:p14="http://schemas.microsoft.com/office/powerpoint/2010/main" val="137497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solidFill>
                  <a:schemeClr val="tx1">
                    <a:lumMod val="75000"/>
                    <a:lumOff val="25000"/>
                  </a:schemeClr>
                </a:solidFill>
              </a:rPr>
              <a:t>Notre équipe projet a donc pour objectifs de :</a:t>
            </a:r>
          </a:p>
          <a:p>
            <a:pPr marL="0" algn="l" defTabSz="914400" rtl="0" eaLnBrk="1" latinLnBrk="0" hangingPunct="1"/>
            <a:endParaRPr lang="fr-FR" sz="1000" kern="1200" dirty="0">
              <a:solidFill>
                <a:schemeClr val="tx1"/>
              </a:solidFill>
              <a:latin typeface="Bookman Old Style" panose="02050604050505020204" pitchFamily="18" charset="0"/>
              <a:ea typeface="+mn-ea"/>
              <a:cs typeface="+mn-cs"/>
            </a:endParaRPr>
          </a:p>
          <a:p>
            <a:pPr marL="0" indent="-171450" algn="l" defTabSz="914400" rtl="0" eaLnBrk="1" latinLnBrk="0" hangingPunct="1">
              <a:buFontTx/>
              <a:buChar char="-"/>
            </a:pPr>
            <a:r>
              <a:rPr lang="fr-FR" sz="1000" kern="1200" dirty="0">
                <a:solidFill>
                  <a:schemeClr val="tx1"/>
                </a:solidFill>
                <a:latin typeface="Bookman Old Style" panose="02050604050505020204" pitchFamily="18" charset="0"/>
                <a:ea typeface="+mn-ea"/>
                <a:cs typeface="+mn-cs"/>
              </a:rPr>
              <a:t>constituer une force d’accompagnement transversale, pour les collectivités en nous entre-mobilisant à l’occasion des besoins des territoires, et en partageant entre nous nos savoirs, nos outils et en construisant une vision commune de la gestion intégrée de l’eau dans les territoires et les opérations d’urbanisme, au travers de formations ou d'outils partagés ;</a:t>
            </a:r>
          </a:p>
          <a:p>
            <a:pPr marL="0" indent="0" algn="l" defTabSz="914400" rtl="0" eaLnBrk="1" latinLnBrk="0" hangingPunct="1">
              <a:buFontTx/>
              <a:buNone/>
            </a:pPr>
            <a:r>
              <a:rPr lang="fr-FR" sz="1000" kern="1200" dirty="0">
                <a:solidFill>
                  <a:schemeClr val="tx1"/>
                </a:solidFill>
                <a:latin typeface="Bookman Old Style" panose="02050604050505020204" pitchFamily="18" charset="0"/>
                <a:ea typeface="+mn-ea"/>
                <a:cs typeface="+mn-cs"/>
              </a:rPr>
              <a:t> </a:t>
            </a:r>
          </a:p>
          <a:p>
            <a:pPr marL="0" indent="-171450" algn="l" defTabSz="914400" rtl="0" eaLnBrk="1" latinLnBrk="0" hangingPunct="1">
              <a:buFontTx/>
              <a:buChar char="-"/>
            </a:pPr>
            <a:r>
              <a:rPr lang="fr-FR" sz="1000" kern="1200" dirty="0">
                <a:solidFill>
                  <a:schemeClr val="tx1"/>
                </a:solidFill>
                <a:latin typeface="Bookman Old Style" panose="02050604050505020204" pitchFamily="18" charset="0"/>
                <a:ea typeface="+mn-ea"/>
                <a:cs typeface="+mn-cs"/>
              </a:rPr>
              <a:t>Diffuser et généraliser les savoirs, savoir-faire et outils dans les territoires ;</a:t>
            </a:r>
          </a:p>
          <a:p>
            <a:pPr marL="0" lvl="1" indent="-171450" algn="l" defTabSz="914400" rtl="0" eaLnBrk="1" latinLnBrk="0" hangingPunct="1">
              <a:buFontTx/>
              <a:buChar char="-"/>
            </a:pPr>
            <a:r>
              <a:rPr lang="fr-FR" sz="1000" kern="1200" dirty="0">
                <a:solidFill>
                  <a:schemeClr val="tx1"/>
                </a:solidFill>
                <a:latin typeface="Bookman Old Style" panose="02050604050505020204" pitchFamily="18" charset="0"/>
                <a:ea typeface="+mn-ea"/>
                <a:cs typeface="+mn-cs"/>
              </a:rPr>
              <a:t>Répondre aux sollicitations des collectivités, petites moyennes ou grandes ;</a:t>
            </a:r>
          </a:p>
          <a:p>
            <a:pPr marL="0" lvl="1" indent="-171450" algn="l" defTabSz="914400" rtl="0" eaLnBrk="1" latinLnBrk="0" hangingPunct="1">
              <a:buFontTx/>
              <a:buChar char="-"/>
            </a:pPr>
            <a:r>
              <a:rPr lang="fr-FR" sz="1000" kern="1200" dirty="0">
                <a:solidFill>
                  <a:schemeClr val="tx1"/>
                </a:solidFill>
                <a:latin typeface="Bookman Old Style" panose="02050604050505020204" pitchFamily="18" charset="0"/>
                <a:ea typeface="+mn-ea"/>
                <a:cs typeface="+mn-cs"/>
              </a:rPr>
              <a:t>Aller chercher des territoires, peut-être aujourd'hui peu mobilisés, identifier des opportunités de projets pour leur proposer notre accompagnement</a:t>
            </a:r>
          </a:p>
          <a:p>
            <a:pPr marL="0" lvl="1" indent="-171450" algn="l" defTabSz="914400" rtl="0" eaLnBrk="1" latinLnBrk="0" hangingPunct="1">
              <a:buFontTx/>
              <a:buChar char="-"/>
            </a:pPr>
            <a:endParaRPr lang="fr-FR" sz="1000" kern="1200" dirty="0">
              <a:solidFill>
                <a:schemeClr val="tx1"/>
              </a:solidFill>
              <a:latin typeface="Bookman Old Style" panose="02050604050505020204" pitchFamily="18" charset="0"/>
              <a:ea typeface="+mn-ea"/>
              <a:cs typeface="+mn-cs"/>
            </a:endParaRPr>
          </a:p>
          <a:p>
            <a:pPr marL="0" indent="-171450" algn="l" defTabSz="914400" rtl="0" eaLnBrk="1" latinLnBrk="0" hangingPunct="1">
              <a:buFontTx/>
              <a:buChar char="-"/>
            </a:pPr>
            <a:r>
              <a:rPr lang="fr-FR" sz="1000" kern="1200" dirty="0">
                <a:solidFill>
                  <a:schemeClr val="tx1"/>
                </a:solidFill>
                <a:latin typeface="Bookman Old Style" panose="02050604050505020204" pitchFamily="18" charset="0"/>
                <a:ea typeface="+mn-ea"/>
                <a:cs typeface="+mn-cs"/>
              </a:rPr>
              <a:t>Rendre les acteurs autonomes, en soutenant la production d’outils et de dynamiques locales pour une gestion écologique de l’eau. </a:t>
            </a:r>
          </a:p>
          <a:p>
            <a:pPr marL="0" lvl="1" algn="l" defTabSz="914400" rtl="0" eaLnBrk="1" latinLnBrk="0" hangingPunct="1">
              <a:lnSpc>
                <a:spcPct val="120000"/>
              </a:lnSpc>
            </a:pPr>
            <a:endParaRPr lang="fr-FR" sz="1000" kern="1200" dirty="0">
              <a:solidFill>
                <a:schemeClr val="tx1"/>
              </a:solidFill>
              <a:latin typeface="Bookman Old Style" panose="02050604050505020204" pitchFamily="18" charset="0"/>
              <a:ea typeface="+mn-ea"/>
              <a:cs typeface="+mn-cs"/>
            </a:endParaRPr>
          </a:p>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Cette mise en synergie nous permettra donc d’étendre notre capacité d’action aux côtés des territoires : </a:t>
            </a:r>
            <a:br>
              <a:rPr lang="fr-FR" sz="1000" kern="1200" dirty="0">
                <a:solidFill>
                  <a:schemeClr val="tx1"/>
                </a:solidFill>
                <a:latin typeface="Bookman Old Style" panose="02050604050505020204" pitchFamily="18" charset="0"/>
                <a:ea typeface="+mn-ea"/>
                <a:cs typeface="+mn-cs"/>
              </a:rPr>
            </a:br>
            <a:r>
              <a:rPr lang="fr-FR" sz="1000" kern="1200" dirty="0">
                <a:solidFill>
                  <a:schemeClr val="tx1"/>
                </a:solidFill>
                <a:latin typeface="Bookman Old Style" panose="02050604050505020204" pitchFamily="18" charset="0"/>
                <a:ea typeface="+mn-ea"/>
                <a:cs typeface="+mn-cs"/>
              </a:rPr>
              <a:t>=&gt; en élargissant les thématiques abordées sur un projet de territoire ou une opération d’urbanisme,</a:t>
            </a:r>
            <a:br>
              <a:rPr lang="fr-FR" sz="1000" kern="1200" dirty="0">
                <a:solidFill>
                  <a:schemeClr val="tx1"/>
                </a:solidFill>
                <a:latin typeface="Bookman Old Style" panose="02050604050505020204" pitchFamily="18" charset="0"/>
                <a:ea typeface="+mn-ea"/>
                <a:cs typeface="+mn-cs"/>
              </a:rPr>
            </a:br>
            <a:r>
              <a:rPr lang="fr-FR" sz="1000" kern="1200" dirty="0">
                <a:solidFill>
                  <a:schemeClr val="tx1"/>
                </a:solidFill>
                <a:latin typeface="Bookman Old Style" panose="02050604050505020204" pitchFamily="18" charset="0"/>
                <a:ea typeface="+mn-ea"/>
                <a:cs typeface="+mn-cs"/>
              </a:rPr>
              <a:t>=&gt; en mobilisant les différents acteurs et publics sur le territoire : élus, services des collectivités, professionnels de la fabrique urbaine, scolaires et citoyens,</a:t>
            </a:r>
            <a:br>
              <a:rPr lang="fr-FR" sz="1000" kern="1200" dirty="0">
                <a:solidFill>
                  <a:schemeClr val="tx1"/>
                </a:solidFill>
                <a:latin typeface="Bookman Old Style" panose="02050604050505020204" pitchFamily="18" charset="0"/>
                <a:ea typeface="+mn-ea"/>
                <a:cs typeface="+mn-cs"/>
              </a:rPr>
            </a:br>
            <a:r>
              <a:rPr lang="fr-FR" sz="1000" kern="1200" dirty="0">
                <a:solidFill>
                  <a:schemeClr val="tx1"/>
                </a:solidFill>
                <a:latin typeface="Bookman Old Style" panose="02050604050505020204" pitchFamily="18" charset="0"/>
                <a:ea typeface="+mn-ea"/>
                <a:cs typeface="+mn-cs"/>
              </a:rPr>
              <a:t>=&gt; et en combinant nos modes de faire que nous allons maintenant vous présenter. </a:t>
            </a:r>
          </a:p>
          <a:p>
            <a:pPr marL="0" indent="-342900" algn="l" defTabSz="914400" rtl="0" eaLnBrk="1" latinLnBrk="0" hangingPunct="1">
              <a:lnSpc>
                <a:spcPct val="120000"/>
              </a:lnSpc>
              <a:buFont typeface="+mj-lt"/>
              <a:buAutoNum type="arabicPeriod"/>
            </a:pPr>
            <a:endParaRPr lang="fr-FR" sz="1000" kern="1200" dirty="0">
              <a:solidFill>
                <a:schemeClr val="tx1"/>
              </a:solidFill>
              <a:latin typeface="Bookman Old Style" panose="02050604050505020204" pitchFamily="18" charset="0"/>
              <a:ea typeface="+mn-ea"/>
              <a:cs typeface="+mn-cs"/>
            </a:endParaRPr>
          </a:p>
        </p:txBody>
      </p:sp>
      <p:sp>
        <p:nvSpPr>
          <p:cNvPr id="4" name="Espace réservé du numéro de diapositive 3"/>
          <p:cNvSpPr>
            <a:spLocks noGrp="1"/>
          </p:cNvSpPr>
          <p:nvPr>
            <p:ph type="sldNum" sz="quarter" idx="5"/>
          </p:nvPr>
        </p:nvSpPr>
        <p:spPr/>
        <p:txBody>
          <a:bodyPr/>
          <a:lstStyle/>
          <a:p>
            <a:fld id="{99284BF8-0E68-4B59-80B4-55B3F1EF6718}" type="slidenum">
              <a:rPr lang="fr-FR" smtClean="0"/>
              <a:pPr/>
              <a:t>3</a:t>
            </a:fld>
            <a:endParaRPr lang="fr-FR" dirty="0"/>
          </a:p>
        </p:txBody>
      </p:sp>
    </p:spTree>
    <p:extLst>
      <p:ext uri="{BB962C8B-B14F-4D97-AF65-F5344CB8AC3E}">
        <p14:creationId xmlns:p14="http://schemas.microsoft.com/office/powerpoint/2010/main" val="107356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Modes de faire</a:t>
            </a:r>
          </a:p>
          <a:p>
            <a:endParaRPr lang="fr-FR" dirty="0"/>
          </a:p>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Le Graie est principalement ancré dans les réseaux d’acteurs de l’eau. </a:t>
            </a:r>
            <a:br>
              <a:rPr lang="fr-FR" sz="1000" kern="1200" dirty="0">
                <a:solidFill>
                  <a:schemeClr val="tx1"/>
                </a:solidFill>
                <a:latin typeface="Bookman Old Style" panose="02050604050505020204" pitchFamily="18" charset="0"/>
                <a:ea typeface="+mn-ea"/>
                <a:cs typeface="+mn-cs"/>
              </a:rPr>
            </a:br>
            <a:r>
              <a:rPr lang="fr-FR" sz="1000" kern="1200" dirty="0">
                <a:solidFill>
                  <a:schemeClr val="tx1"/>
                </a:solidFill>
                <a:latin typeface="Bookman Old Style" panose="02050604050505020204" pitchFamily="18" charset="0"/>
                <a:ea typeface="+mn-ea"/>
                <a:cs typeface="+mn-cs"/>
              </a:rPr>
              <a:t>L’association est sollicitée pour la mise en place de stratégies de gestion des eaux pluviales par les directions du cycle de l'eau, ou pour la formation et la création de lien entre les services et le développement d’une vision politique. </a:t>
            </a:r>
          </a:p>
          <a:p>
            <a:pPr marL="0" algn="l" defTabSz="914400" rtl="0" eaLnBrk="1" latinLnBrk="0" hangingPunct="1"/>
            <a:endParaRPr lang="fr-FR" sz="1000" kern="1200" dirty="0">
              <a:solidFill>
                <a:schemeClr val="tx1"/>
              </a:solidFill>
              <a:latin typeface="Bookman Old Style" panose="02050604050505020204" pitchFamily="18" charset="0"/>
              <a:ea typeface="+mn-ea"/>
              <a:cs typeface="+mn-cs"/>
            </a:endParaRPr>
          </a:p>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Cette triple stratégie associant une vision de la gestion de l’eau, une stratégie de mise en œuvre et des réalisations concrètes sert de cadre à l’accompagnement des territoires sollicitant le GRAIE. </a:t>
            </a:r>
          </a:p>
          <a:p>
            <a:pPr marL="0" algn="l" defTabSz="914400" rtl="0" eaLnBrk="1" latinLnBrk="0" hangingPunct="1"/>
            <a:endParaRPr lang="fr-FR" sz="1000" kern="1200" dirty="0">
              <a:solidFill>
                <a:schemeClr val="tx1"/>
              </a:solidFill>
              <a:latin typeface="Bookman Old Style" panose="02050604050505020204" pitchFamily="18" charset="0"/>
              <a:ea typeface="+mn-ea"/>
              <a:cs typeface="+mn-cs"/>
            </a:endParaRPr>
          </a:p>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Le GRAIE a notamment accompagné ….</a:t>
            </a:r>
          </a:p>
          <a:p>
            <a:pPr marL="0" algn="l" defTabSz="914400" rtl="0" eaLnBrk="1" latinLnBrk="0" hangingPunct="1"/>
            <a:endParaRPr lang="fr-FR" sz="1000" kern="1200" dirty="0">
              <a:solidFill>
                <a:schemeClr val="tx1"/>
              </a:solidFill>
              <a:latin typeface="Bookman Old Style" panose="02050604050505020204" pitchFamily="18" charset="0"/>
              <a:ea typeface="+mn-ea"/>
              <a:cs typeface="+mn-cs"/>
            </a:endParaRPr>
          </a:p>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Roannaise : partenariat, partage de la culture, en sous-couche de l'action opérationnelle et mobilisation des élus des collectivités</a:t>
            </a:r>
          </a:p>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Vichy Agglomération : accompagnement dans la définition de la stratégie, pour dépasser l'élaboration du zonage et schéma directeur et faire un lien stratégie politique (principes, concertation, communication)</a:t>
            </a:r>
          </a:p>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Clermont Auvergne Métropole : répondre à une demande de "formation" qui passe par la mobilisation des élus et sensibilisation des différents services (urbanisme, voirie espaces verts et propreté)</a:t>
            </a:r>
          </a:p>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Demandes exprimés et partenariats avec les directions de l'eau pour ouverture</a:t>
            </a:r>
          </a:p>
          <a:p>
            <a:pPr marL="0" algn="l" defTabSz="914400" rtl="0" eaLnBrk="1" latinLnBrk="0" hangingPunct="1"/>
            <a:endParaRPr lang="fr-FR" sz="1000" kern="1200" dirty="0">
              <a:solidFill>
                <a:schemeClr val="tx1"/>
              </a:solidFill>
              <a:latin typeface="Bookman Old Style" panose="02050604050505020204" pitchFamily="18" charset="0"/>
              <a:ea typeface="+mn-ea"/>
              <a:cs typeface="+mn-cs"/>
            </a:endParaRPr>
          </a:p>
        </p:txBody>
      </p:sp>
      <p:sp>
        <p:nvSpPr>
          <p:cNvPr id="4" name="Espace réservé du numéro de diapositive 3"/>
          <p:cNvSpPr>
            <a:spLocks noGrp="1"/>
          </p:cNvSpPr>
          <p:nvPr>
            <p:ph type="sldNum" sz="quarter" idx="10"/>
          </p:nvPr>
        </p:nvSpPr>
        <p:spPr/>
        <p:txBody>
          <a:bodyPr/>
          <a:lstStyle/>
          <a:p>
            <a:fld id="{99284BF8-0E68-4B59-80B4-55B3F1EF6718}" type="slidenum">
              <a:rPr lang="fr-FR" smtClean="0"/>
              <a:pPr/>
              <a:t>4</a:t>
            </a:fld>
            <a:endParaRPr lang="fr-FR" dirty="0"/>
          </a:p>
        </p:txBody>
      </p:sp>
    </p:spTree>
    <p:extLst>
      <p:ext uri="{BB962C8B-B14F-4D97-AF65-F5344CB8AC3E}">
        <p14:creationId xmlns:p14="http://schemas.microsoft.com/office/powerpoint/2010/main" val="241489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284BF8-0E68-4B59-80B4-55B3F1EF6718}" type="slidenum">
              <a:rPr lang="fr-FR" smtClean="0"/>
              <a:pPr/>
              <a:t>5</a:t>
            </a:fld>
            <a:endParaRPr lang="fr-FR" dirty="0"/>
          </a:p>
        </p:txBody>
      </p:sp>
    </p:spTree>
    <p:extLst>
      <p:ext uri="{BB962C8B-B14F-4D97-AF65-F5344CB8AC3E}">
        <p14:creationId xmlns:p14="http://schemas.microsoft.com/office/powerpoint/2010/main" val="218418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Conseiller : L’intervention du CAUE peut contribuer à réaliser un cadre de vie adapté aux besoins locaux, ainsi qu’à encourager le débat public et une participation des usagers, afin de prévoir des actions cohérentes à l’échelle des espaces publics/privé en matière de gestion des eaux pluviales</a:t>
            </a:r>
          </a:p>
          <a:p>
            <a:pPr marL="0" algn="l" defTabSz="914400" rtl="0" eaLnBrk="1" latinLnBrk="0" hangingPunct="1"/>
            <a:endParaRPr lang="fr-FR" sz="1000" kern="1200" dirty="0">
              <a:solidFill>
                <a:schemeClr val="tx1"/>
              </a:solidFill>
              <a:latin typeface="Bookman Old Style" panose="02050604050505020204" pitchFamily="18" charset="0"/>
              <a:ea typeface="+mn-ea"/>
              <a:cs typeface="+mn-cs"/>
            </a:endParaRPr>
          </a:p>
        </p:txBody>
      </p:sp>
      <p:sp>
        <p:nvSpPr>
          <p:cNvPr id="4" name="Espace réservé du numéro de diapositive 3"/>
          <p:cNvSpPr>
            <a:spLocks noGrp="1"/>
          </p:cNvSpPr>
          <p:nvPr>
            <p:ph type="sldNum" sz="quarter" idx="5"/>
          </p:nvPr>
        </p:nvSpPr>
        <p:spPr/>
        <p:txBody>
          <a:bodyPr/>
          <a:lstStyle/>
          <a:p>
            <a:fld id="{99284BF8-0E68-4B59-80B4-55B3F1EF6718}" type="slidenum">
              <a:rPr lang="fr-FR" smtClean="0"/>
              <a:pPr/>
              <a:t>6</a:t>
            </a:fld>
            <a:endParaRPr lang="fr-FR" dirty="0"/>
          </a:p>
        </p:txBody>
      </p:sp>
    </p:spTree>
    <p:extLst>
      <p:ext uri="{BB962C8B-B14F-4D97-AF65-F5344CB8AC3E}">
        <p14:creationId xmlns:p14="http://schemas.microsoft.com/office/powerpoint/2010/main" val="223069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l" defTabSz="914400" rtl="0" eaLnBrk="1" latinLnBrk="0" hangingPunct="1"/>
            <a:r>
              <a:rPr lang="fr-FR" sz="1000" kern="1200" dirty="0">
                <a:solidFill>
                  <a:schemeClr val="tx1"/>
                </a:solidFill>
                <a:latin typeface="Bookman Old Style" panose="02050604050505020204" pitchFamily="18" charset="0"/>
                <a:ea typeface="+mn-ea"/>
                <a:cs typeface="+mn-cs"/>
              </a:rPr>
              <a:t>Comment mobilise-t-on notre force d’accompagnement ? </a:t>
            </a:r>
          </a:p>
          <a:p>
            <a:pPr marL="0" algn="l" defTabSz="914400" rtl="0" eaLnBrk="1" latinLnBrk="0" hangingPunct="1"/>
            <a:endParaRPr lang="fr-FR" sz="1000" kern="1200" dirty="0">
              <a:solidFill>
                <a:schemeClr val="tx1"/>
              </a:solidFill>
              <a:latin typeface="Bookman Old Style" panose="02050604050505020204" pitchFamily="18" charset="0"/>
              <a:ea typeface="+mn-ea"/>
              <a:cs typeface="+mn-cs"/>
            </a:endParaRPr>
          </a:p>
          <a:p>
            <a:pPr marL="0" indent="-171450" algn="l" defTabSz="914400" rtl="0" eaLnBrk="1" latinLnBrk="0" hangingPunct="1">
              <a:buFont typeface="Wingdings" panose="05000000000000000000" pitchFamily="2" charset="2"/>
              <a:buChar char="à"/>
            </a:pPr>
            <a:r>
              <a:rPr lang="fr-FR" sz="1000" kern="1200" dirty="0">
                <a:solidFill>
                  <a:schemeClr val="tx1"/>
                </a:solidFill>
                <a:latin typeface="Bookman Old Style" panose="02050604050505020204" pitchFamily="18" charset="0"/>
                <a:ea typeface="+mn-ea"/>
                <a:cs typeface="+mn-cs"/>
                <a:sym typeface="Wingdings" panose="05000000000000000000" pitchFamily="2" charset="2"/>
              </a:rPr>
              <a:t>À l’occasion d’un projet d’urbanisme, d’une action de sensibilisation, d’une réflexion stratégique ou sur la planification, vous pouvez vous référer à votre interlocuteur habituel (CAUE, FNE, GRAIE), qui mobilisera l’équipe d’accompagnement pour mener une réflexion commune, et éventuellement d’autres acteurs territoriaux. </a:t>
            </a:r>
          </a:p>
          <a:p>
            <a:pPr marL="0" indent="-171450" algn="l" defTabSz="914400" rtl="0" eaLnBrk="1" latinLnBrk="0" hangingPunct="1">
              <a:buFont typeface="Wingdings" panose="05000000000000000000" pitchFamily="2" charset="2"/>
              <a:buChar char="à"/>
            </a:pPr>
            <a:endParaRPr lang="fr-FR" sz="1000" kern="1200" dirty="0">
              <a:solidFill>
                <a:schemeClr val="tx1"/>
              </a:solidFill>
              <a:latin typeface="Bookman Old Style" panose="02050604050505020204" pitchFamily="18" charset="0"/>
              <a:ea typeface="+mn-ea"/>
              <a:cs typeface="+mn-cs"/>
              <a:sym typeface="Wingdings" panose="05000000000000000000" pitchFamily="2" charset="2"/>
            </a:endParaRPr>
          </a:p>
          <a:p>
            <a:pPr marL="0" indent="-171450" algn="l" defTabSz="914400" rtl="0" eaLnBrk="1" latinLnBrk="0" hangingPunct="1">
              <a:buFont typeface="Wingdings" panose="05000000000000000000" pitchFamily="2" charset="2"/>
              <a:buChar char="à"/>
            </a:pPr>
            <a:r>
              <a:rPr lang="fr-FR" sz="1000" kern="1200" dirty="0">
                <a:solidFill>
                  <a:schemeClr val="tx1"/>
                </a:solidFill>
                <a:latin typeface="Bookman Old Style" panose="02050604050505020204" pitchFamily="18" charset="0"/>
                <a:ea typeface="+mn-ea"/>
                <a:cs typeface="+mn-cs"/>
                <a:sym typeface="Wingdings" panose="05000000000000000000" pitchFamily="2" charset="2"/>
              </a:rPr>
              <a:t>Votre sollicitation peut concerner directement la gestion des eaux pluviales, ou un sujet environnemental connexe nécessitant une réflexion sur la gestion des eaux pluviales. </a:t>
            </a:r>
          </a:p>
          <a:p>
            <a:pPr marL="0" indent="-171450" algn="l" defTabSz="914400" rtl="0" eaLnBrk="1" latinLnBrk="0" hangingPunct="1">
              <a:buFont typeface="Wingdings" panose="05000000000000000000" pitchFamily="2" charset="2"/>
              <a:buChar char="à"/>
            </a:pPr>
            <a:r>
              <a:rPr lang="fr-FR" sz="1000" kern="1200" dirty="0">
                <a:solidFill>
                  <a:schemeClr val="tx1"/>
                </a:solidFill>
                <a:latin typeface="Bookman Old Style" panose="02050604050505020204" pitchFamily="18" charset="0"/>
                <a:ea typeface="+mn-ea"/>
                <a:cs typeface="+mn-cs"/>
                <a:sym typeface="Wingdings" panose="05000000000000000000" pitchFamily="2" charset="2"/>
              </a:rPr>
              <a:t>Nous vous proposons de consacrer quelques jours de chaque structure pour élaborer une réponse complète adaptée à vos besoins, vous permettant d’engager vos efforts dans la bonne direction. </a:t>
            </a:r>
          </a:p>
          <a:p>
            <a:pPr marL="457200" lvl="1" indent="-171450" algn="l" defTabSz="914400" rtl="0" eaLnBrk="1" latinLnBrk="0" hangingPunct="1">
              <a:buFont typeface="Wingdings" panose="05000000000000000000" pitchFamily="2" charset="2"/>
              <a:buChar char="à"/>
            </a:pPr>
            <a:r>
              <a:rPr lang="fr-FR" sz="1000" kern="1200" dirty="0">
                <a:solidFill>
                  <a:schemeClr val="tx1"/>
                </a:solidFill>
                <a:latin typeface="Bookman Old Style" panose="02050604050505020204" pitchFamily="18" charset="0"/>
                <a:ea typeface="+mn-ea"/>
                <a:cs typeface="+mn-cs"/>
                <a:sym typeface="Wingdings" panose="05000000000000000000" pitchFamily="2" charset="2"/>
              </a:rPr>
              <a:t>Portage des messages et interventions auprès des publics cibles : bureau communautaire, appui à l'organisation de rencontres, visites, …</a:t>
            </a:r>
          </a:p>
          <a:p>
            <a:pPr marL="45720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sz="1000" kern="1200" baseline="0" dirty="0">
                <a:solidFill>
                  <a:schemeClr val="tx1"/>
                </a:solidFill>
                <a:latin typeface="Bookman Old Style" panose="02050604050505020204" pitchFamily="18" charset="0"/>
                <a:ea typeface="+mn-ea"/>
                <a:cs typeface="+mn-cs"/>
                <a:sym typeface="Wingdings" panose="05000000000000000000" pitchFamily="2" charset="2"/>
              </a:rPr>
              <a:t>Rencontres pour échanger et amorcer des réflexions ou projets portés par le territoire</a:t>
            </a:r>
          </a:p>
          <a:p>
            <a:pPr marL="457200" lvl="1" indent="-171450" algn="l" defTabSz="914400" rtl="0" eaLnBrk="1" latinLnBrk="0" hangingPunct="1">
              <a:buFont typeface="Wingdings" panose="05000000000000000000" pitchFamily="2" charset="2"/>
              <a:buChar char="à"/>
            </a:pPr>
            <a:r>
              <a:rPr lang="fr-FR" sz="1000" kern="1200" dirty="0">
                <a:solidFill>
                  <a:schemeClr val="tx1"/>
                </a:solidFill>
                <a:latin typeface="Bookman Old Style" panose="02050604050505020204" pitchFamily="18" charset="0"/>
                <a:ea typeface="+mn-ea"/>
                <a:cs typeface="+mn-cs"/>
                <a:sym typeface="Wingdings" panose="05000000000000000000" pitchFamily="2" charset="2"/>
              </a:rPr>
              <a:t>Participation</a:t>
            </a:r>
            <a:r>
              <a:rPr lang="fr-FR" sz="1000" kern="1200" baseline="0" dirty="0">
                <a:solidFill>
                  <a:schemeClr val="tx1"/>
                </a:solidFill>
                <a:latin typeface="Bookman Old Style" panose="02050604050505020204" pitchFamily="18" charset="0"/>
                <a:ea typeface="+mn-ea"/>
                <a:cs typeface="+mn-cs"/>
                <a:sym typeface="Wingdings" panose="05000000000000000000" pitchFamily="2" charset="2"/>
              </a:rPr>
              <a:t>, en tant qu'expert, à des groupes de travail comité technique de pilotage, en phase d'élaboration des cahiers des charges ou suivi d'études …</a:t>
            </a:r>
          </a:p>
          <a:p>
            <a:pPr marL="457200" lvl="1" indent="-171450" algn="l" defTabSz="914400" rtl="0" eaLnBrk="1" latinLnBrk="0" hangingPunct="1">
              <a:buFont typeface="Wingdings" panose="05000000000000000000" pitchFamily="2" charset="2"/>
              <a:buChar char="à"/>
            </a:pPr>
            <a:endParaRPr lang="fr-FR" sz="1000" kern="1200" baseline="0" dirty="0">
              <a:solidFill>
                <a:schemeClr val="tx1"/>
              </a:solidFill>
              <a:latin typeface="Bookman Old Style" panose="02050604050505020204" pitchFamily="18" charset="0"/>
              <a:ea typeface="+mn-ea"/>
              <a:cs typeface="+mn-cs"/>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99284BF8-0E68-4B59-80B4-55B3F1EF6718}" type="slidenum">
              <a:rPr lang="fr-FR" smtClean="0"/>
              <a:pPr/>
              <a:t>7</a:t>
            </a:fld>
            <a:endParaRPr lang="fr-FR" dirty="0"/>
          </a:p>
        </p:txBody>
      </p:sp>
    </p:spTree>
    <p:extLst>
      <p:ext uri="{BB962C8B-B14F-4D97-AF65-F5344CB8AC3E}">
        <p14:creationId xmlns:p14="http://schemas.microsoft.com/office/powerpoint/2010/main" val="99771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defTabSz="914400" rtl="0" eaLnBrk="1" latinLnBrk="0" hangingPunct="1">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Accompagner un changement de stratégie et de pratiques,</a:t>
            </a:r>
          </a:p>
          <a:p>
            <a:pPr marL="171450" indent="-171450" algn="l" defTabSz="914400" rtl="0" eaLnBrk="1" latinLnBrk="0" hangingPunct="1">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Parce que aller vers une ville perméable, c'est possible et accessible à tous,</a:t>
            </a:r>
          </a:p>
          <a:p>
            <a:pPr marL="171450" indent="-171450" algn="l" defTabSz="914400" rtl="0" eaLnBrk="1" latinLnBrk="0" hangingPunct="1">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Des compétences mises en synergie pour répondre aux sollicitations,</a:t>
            </a:r>
          </a:p>
          <a:p>
            <a:pPr marL="171450" indent="-171450" algn="l" defTabSz="914400" rtl="0" eaLnBrk="1" latinLnBrk="0" hangingPunct="1">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Mise en place du socle commun au travers du partage sur la thématique : formations, collaboration, identification des interlocuteurs et guides,</a:t>
            </a:r>
          </a:p>
          <a:p>
            <a:pPr marL="171450" indent="-171450" algn="l" defTabSz="914400" rtl="0" eaLnBrk="1" latinLnBrk="0" hangingPunct="1">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Nous espérons profiter de toutes les  opportunités sur les territoires : projets concrets, ponctuels, planification  ou réflexion stratégiques amont,</a:t>
            </a:r>
          </a:p>
          <a:p>
            <a:pPr marL="171450" indent="-171450" algn="l" defTabSz="914400" rtl="0" eaLnBrk="1" latinLnBrk="0" hangingPunct="1">
              <a:buFont typeface="Arial" panose="020B0604020202020204" pitchFamily="34" charset="0"/>
              <a:buChar char="•"/>
            </a:pPr>
            <a:r>
              <a:rPr lang="fr-FR" sz="1000" kern="1200" dirty="0">
                <a:solidFill>
                  <a:schemeClr val="tx1"/>
                </a:solidFill>
                <a:latin typeface="Bookman Old Style" panose="02050604050505020204" pitchFamily="18" charset="0"/>
                <a:ea typeface="+mn-ea"/>
                <a:cs typeface="+mn-cs"/>
              </a:rPr>
              <a:t>Dans l'attente de vos sollicitations élus, agents, entrée eau, urbanisme, environnement ou autre</a:t>
            </a:r>
          </a:p>
        </p:txBody>
      </p:sp>
      <p:sp>
        <p:nvSpPr>
          <p:cNvPr id="4" name="Espace réservé du numéro de diapositive 3"/>
          <p:cNvSpPr>
            <a:spLocks noGrp="1"/>
          </p:cNvSpPr>
          <p:nvPr>
            <p:ph type="sldNum" sz="quarter" idx="5"/>
          </p:nvPr>
        </p:nvSpPr>
        <p:spPr/>
        <p:txBody>
          <a:bodyPr/>
          <a:lstStyle/>
          <a:p>
            <a:fld id="{99284BF8-0E68-4B59-80B4-55B3F1EF6718}" type="slidenum">
              <a:rPr lang="fr-FR" smtClean="0"/>
              <a:pPr/>
              <a:t>8</a:t>
            </a:fld>
            <a:endParaRPr lang="fr-FR" dirty="0"/>
          </a:p>
        </p:txBody>
      </p:sp>
    </p:spTree>
    <p:extLst>
      <p:ext uri="{BB962C8B-B14F-4D97-AF65-F5344CB8AC3E}">
        <p14:creationId xmlns:p14="http://schemas.microsoft.com/office/powerpoint/2010/main" val="281997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Possiblement 3 diapos avec les bons liens</a:t>
            </a:r>
          </a:p>
        </p:txBody>
      </p:sp>
      <p:sp>
        <p:nvSpPr>
          <p:cNvPr id="4" name="Espace réservé du numéro de diapositive 3"/>
          <p:cNvSpPr>
            <a:spLocks noGrp="1"/>
          </p:cNvSpPr>
          <p:nvPr>
            <p:ph type="sldNum" sz="quarter" idx="10"/>
          </p:nvPr>
        </p:nvSpPr>
        <p:spPr/>
        <p:txBody>
          <a:bodyPr/>
          <a:lstStyle/>
          <a:p>
            <a:fld id="{99284BF8-0E68-4B59-80B4-55B3F1EF6718}" type="slidenum">
              <a:rPr lang="fr-FR" smtClean="0"/>
              <a:pPr/>
              <a:t>9</a:t>
            </a:fld>
            <a:endParaRPr lang="fr-FR" dirty="0"/>
          </a:p>
        </p:txBody>
      </p:sp>
    </p:spTree>
    <p:extLst>
      <p:ext uri="{BB962C8B-B14F-4D97-AF65-F5344CB8AC3E}">
        <p14:creationId xmlns:p14="http://schemas.microsoft.com/office/powerpoint/2010/main" val="301469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73E360-5978-437C-BE94-5E4B60443B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B94175D-0D8C-4B13-89B4-0941F3AB1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D45D76B-96AF-41AD-A1A2-0DC3BBD35645}"/>
              </a:ext>
            </a:extLst>
          </p:cNvPr>
          <p:cNvSpPr>
            <a:spLocks noGrp="1"/>
          </p:cNvSpPr>
          <p:nvPr>
            <p:ph type="dt" sz="half" idx="10"/>
          </p:nvPr>
        </p:nvSpPr>
        <p:spPr/>
        <p:txBody>
          <a:bodyPr/>
          <a:lstStyle/>
          <a:p>
            <a:fld id="{0DC04BDE-43FA-493B-A8BF-54F82D69129F}" type="datetime1">
              <a:rPr lang="fr-FR" smtClean="0"/>
              <a:t>14/10/2021</a:t>
            </a:fld>
            <a:endParaRPr lang="fr-FR"/>
          </a:p>
        </p:txBody>
      </p:sp>
      <p:sp>
        <p:nvSpPr>
          <p:cNvPr id="5" name="Espace réservé du pied de page 4">
            <a:extLst>
              <a:ext uri="{FF2B5EF4-FFF2-40B4-BE49-F238E27FC236}">
                <a16:creationId xmlns:a16="http://schemas.microsoft.com/office/drawing/2014/main" id="{21551B5A-C888-423D-9F8B-F8AC0176E2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D023BD-75A5-471B-82AC-8DA29EA0D85B}"/>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282916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683EA-B056-431B-B45F-6A916FE9713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201F492-A2B5-44D8-A401-F1D10FF326D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AEB69C-F6DA-4C3D-93C2-A7B624945137}"/>
              </a:ext>
            </a:extLst>
          </p:cNvPr>
          <p:cNvSpPr>
            <a:spLocks noGrp="1"/>
          </p:cNvSpPr>
          <p:nvPr>
            <p:ph type="dt" sz="half" idx="10"/>
          </p:nvPr>
        </p:nvSpPr>
        <p:spPr/>
        <p:txBody>
          <a:bodyPr/>
          <a:lstStyle/>
          <a:p>
            <a:fld id="{7FA33712-1FFD-48C3-A838-8B149717305B}" type="datetime1">
              <a:rPr lang="fr-FR" smtClean="0"/>
              <a:t>14/10/2021</a:t>
            </a:fld>
            <a:endParaRPr lang="fr-FR"/>
          </a:p>
        </p:txBody>
      </p:sp>
      <p:sp>
        <p:nvSpPr>
          <p:cNvPr id="5" name="Espace réservé du pied de page 4">
            <a:extLst>
              <a:ext uri="{FF2B5EF4-FFF2-40B4-BE49-F238E27FC236}">
                <a16:creationId xmlns:a16="http://schemas.microsoft.com/office/drawing/2014/main" id="{ECBE6536-CEB7-41C0-B4F6-E564FD4296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A7E1A3-C7E8-4D2E-955A-197619ABC0E1}"/>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119736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88D7D12-C810-4231-8875-BF579A2CC0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F3C6861-5B76-4941-8556-48DFDC407F7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C5D183-8DAF-4F5B-A5E6-2BC546B71C7D}"/>
              </a:ext>
            </a:extLst>
          </p:cNvPr>
          <p:cNvSpPr>
            <a:spLocks noGrp="1"/>
          </p:cNvSpPr>
          <p:nvPr>
            <p:ph type="dt" sz="half" idx="10"/>
          </p:nvPr>
        </p:nvSpPr>
        <p:spPr/>
        <p:txBody>
          <a:bodyPr/>
          <a:lstStyle/>
          <a:p>
            <a:fld id="{1B15F369-91EE-4C1F-8FEA-BE84F70F5E2A}" type="datetime1">
              <a:rPr lang="fr-FR" smtClean="0"/>
              <a:t>14/10/2021</a:t>
            </a:fld>
            <a:endParaRPr lang="fr-FR"/>
          </a:p>
        </p:txBody>
      </p:sp>
      <p:sp>
        <p:nvSpPr>
          <p:cNvPr id="5" name="Espace réservé du pied de page 4">
            <a:extLst>
              <a:ext uri="{FF2B5EF4-FFF2-40B4-BE49-F238E27FC236}">
                <a16:creationId xmlns:a16="http://schemas.microsoft.com/office/drawing/2014/main" id="{253A64F7-C1F4-4190-BDD5-4C13A41E11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1071B7-DE41-43EC-9A2A-232973845E29}"/>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94161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DFB1F-D210-4581-923F-09D686FB4BC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0529E0-028A-4DD9-9669-E1A28CAC658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0E5531-043F-448F-9109-341D0726C497}"/>
              </a:ext>
            </a:extLst>
          </p:cNvPr>
          <p:cNvSpPr>
            <a:spLocks noGrp="1"/>
          </p:cNvSpPr>
          <p:nvPr>
            <p:ph type="dt" sz="half" idx="10"/>
          </p:nvPr>
        </p:nvSpPr>
        <p:spPr/>
        <p:txBody>
          <a:bodyPr/>
          <a:lstStyle/>
          <a:p>
            <a:fld id="{0BF105A1-61D6-4150-B489-2B0F7BC7F9ED}" type="datetime1">
              <a:rPr lang="fr-FR" smtClean="0"/>
              <a:t>14/10/2021</a:t>
            </a:fld>
            <a:endParaRPr lang="fr-FR"/>
          </a:p>
        </p:txBody>
      </p:sp>
      <p:sp>
        <p:nvSpPr>
          <p:cNvPr id="5" name="Espace réservé du pied de page 4">
            <a:extLst>
              <a:ext uri="{FF2B5EF4-FFF2-40B4-BE49-F238E27FC236}">
                <a16:creationId xmlns:a16="http://schemas.microsoft.com/office/drawing/2014/main" id="{0D534C97-C3A4-41B1-968B-806F2A39F9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89C25D-BC1D-4612-969A-DD439BA0F425}"/>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142837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8C0264-177F-4E50-9409-C2926744C72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708657B-EF74-43B9-9B13-184F8F684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8DA1900-9A9D-48C3-BB70-E89E26EE090F}"/>
              </a:ext>
            </a:extLst>
          </p:cNvPr>
          <p:cNvSpPr>
            <a:spLocks noGrp="1"/>
          </p:cNvSpPr>
          <p:nvPr>
            <p:ph type="dt" sz="half" idx="10"/>
          </p:nvPr>
        </p:nvSpPr>
        <p:spPr/>
        <p:txBody>
          <a:bodyPr/>
          <a:lstStyle/>
          <a:p>
            <a:fld id="{4782B247-28C6-4FE2-B66D-0B2A45423FEF}" type="datetime1">
              <a:rPr lang="fr-FR" smtClean="0"/>
              <a:t>14/10/2021</a:t>
            </a:fld>
            <a:endParaRPr lang="fr-FR"/>
          </a:p>
        </p:txBody>
      </p:sp>
      <p:sp>
        <p:nvSpPr>
          <p:cNvPr id="5" name="Espace réservé du pied de page 4">
            <a:extLst>
              <a:ext uri="{FF2B5EF4-FFF2-40B4-BE49-F238E27FC236}">
                <a16:creationId xmlns:a16="http://schemas.microsoft.com/office/drawing/2014/main" id="{904FFEEA-88A8-43B1-8749-5C148F2F7F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C27163-EEF8-4B86-9DD5-8657245273E5}"/>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364434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063BD-1FE4-4E66-BCE1-2604AD969F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20371E-0DAE-4A63-9680-369A826D28E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EB2F2E7-F18D-4321-B86C-A013861FD140}"/>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83DD77-8DBB-4182-A435-CAFB1B8D82B9}"/>
              </a:ext>
            </a:extLst>
          </p:cNvPr>
          <p:cNvSpPr>
            <a:spLocks noGrp="1"/>
          </p:cNvSpPr>
          <p:nvPr>
            <p:ph type="dt" sz="half" idx="10"/>
          </p:nvPr>
        </p:nvSpPr>
        <p:spPr/>
        <p:txBody>
          <a:bodyPr/>
          <a:lstStyle/>
          <a:p>
            <a:fld id="{3C8BBDD7-32B5-4BE3-9E3A-1BDD3D0E349D}" type="datetime1">
              <a:rPr lang="fr-FR" smtClean="0"/>
              <a:t>14/10/2021</a:t>
            </a:fld>
            <a:endParaRPr lang="fr-FR"/>
          </a:p>
        </p:txBody>
      </p:sp>
      <p:sp>
        <p:nvSpPr>
          <p:cNvPr id="6" name="Espace réservé du pied de page 5">
            <a:extLst>
              <a:ext uri="{FF2B5EF4-FFF2-40B4-BE49-F238E27FC236}">
                <a16:creationId xmlns:a16="http://schemas.microsoft.com/office/drawing/2014/main" id="{4690BEB9-8AD6-47C1-B93F-E0AF5F8F1D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9A6A0B-40F3-4C67-9B91-F8ED3CF7F35B}"/>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282380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F3FE9-EBEC-422A-8C37-41369993E6A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55BFBE-EE0E-4222-84E1-701D0F381A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1F2B65C-BEEB-4E28-9A2D-A799DC5FE88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BD1D539-5061-43EB-B070-E129600AA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E42FD9F-0529-4C49-B1C8-A6D632007BA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B113DAA-1A28-4F8F-9620-4D1C4E496BC9}"/>
              </a:ext>
            </a:extLst>
          </p:cNvPr>
          <p:cNvSpPr>
            <a:spLocks noGrp="1"/>
          </p:cNvSpPr>
          <p:nvPr>
            <p:ph type="dt" sz="half" idx="10"/>
          </p:nvPr>
        </p:nvSpPr>
        <p:spPr/>
        <p:txBody>
          <a:bodyPr/>
          <a:lstStyle/>
          <a:p>
            <a:fld id="{4D21F185-65AD-4D2D-A858-7A3D1EA6B380}" type="datetime1">
              <a:rPr lang="fr-FR" smtClean="0"/>
              <a:t>14/10/2021</a:t>
            </a:fld>
            <a:endParaRPr lang="fr-FR"/>
          </a:p>
        </p:txBody>
      </p:sp>
      <p:sp>
        <p:nvSpPr>
          <p:cNvPr id="8" name="Espace réservé du pied de page 7">
            <a:extLst>
              <a:ext uri="{FF2B5EF4-FFF2-40B4-BE49-F238E27FC236}">
                <a16:creationId xmlns:a16="http://schemas.microsoft.com/office/drawing/2014/main" id="{391400E4-DB06-4383-AA7B-88BE62F0042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8927C7F-3864-43EE-ABFE-7D4F68625821}"/>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296700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36AE0-8A2F-4469-BD5D-A5E3D2100F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7C335E7-0ADD-4DE2-A1CC-8A9B6AF2B970}"/>
              </a:ext>
            </a:extLst>
          </p:cNvPr>
          <p:cNvSpPr>
            <a:spLocks noGrp="1"/>
          </p:cNvSpPr>
          <p:nvPr>
            <p:ph type="dt" sz="half" idx="10"/>
          </p:nvPr>
        </p:nvSpPr>
        <p:spPr/>
        <p:txBody>
          <a:bodyPr/>
          <a:lstStyle/>
          <a:p>
            <a:fld id="{CDB2C263-2E26-43B9-AAAE-D0FA06EDC269}" type="datetime1">
              <a:rPr lang="fr-FR" smtClean="0"/>
              <a:t>14/10/2021</a:t>
            </a:fld>
            <a:endParaRPr lang="fr-FR"/>
          </a:p>
        </p:txBody>
      </p:sp>
      <p:sp>
        <p:nvSpPr>
          <p:cNvPr id="4" name="Espace réservé du pied de page 3">
            <a:extLst>
              <a:ext uri="{FF2B5EF4-FFF2-40B4-BE49-F238E27FC236}">
                <a16:creationId xmlns:a16="http://schemas.microsoft.com/office/drawing/2014/main" id="{DD8C9E9C-7D14-4C7B-B847-D168F2B2185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FCF0D09-2A8B-40B6-A01A-47221CDE69FB}"/>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304773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8B3BD2-352F-484E-ADFB-B0BB0BE2D1BB}"/>
              </a:ext>
            </a:extLst>
          </p:cNvPr>
          <p:cNvSpPr>
            <a:spLocks noGrp="1"/>
          </p:cNvSpPr>
          <p:nvPr>
            <p:ph type="dt" sz="half" idx="10"/>
          </p:nvPr>
        </p:nvSpPr>
        <p:spPr/>
        <p:txBody>
          <a:bodyPr/>
          <a:lstStyle/>
          <a:p>
            <a:fld id="{68041292-E1E0-493C-98D2-3D18A09DF211}" type="datetime1">
              <a:rPr lang="fr-FR" smtClean="0"/>
              <a:t>14/10/2021</a:t>
            </a:fld>
            <a:endParaRPr lang="fr-FR"/>
          </a:p>
        </p:txBody>
      </p:sp>
      <p:sp>
        <p:nvSpPr>
          <p:cNvPr id="3" name="Espace réservé du pied de page 2">
            <a:extLst>
              <a:ext uri="{FF2B5EF4-FFF2-40B4-BE49-F238E27FC236}">
                <a16:creationId xmlns:a16="http://schemas.microsoft.com/office/drawing/2014/main" id="{2F44BD6E-D0BC-4674-B4B4-ACF5A59EFB2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8BAF4D0-0212-49E5-B280-5D5005312E11}"/>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62256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4717B-6C03-43FD-A89A-F2F90C9287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4C3FD2E-12F8-4DBE-BCA1-C9EF74199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5193A19-1211-49FA-AB97-A5D04ABA7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7919E14-BFED-4C35-96AD-B0960520B89D}"/>
              </a:ext>
            </a:extLst>
          </p:cNvPr>
          <p:cNvSpPr>
            <a:spLocks noGrp="1"/>
          </p:cNvSpPr>
          <p:nvPr>
            <p:ph type="dt" sz="half" idx="10"/>
          </p:nvPr>
        </p:nvSpPr>
        <p:spPr/>
        <p:txBody>
          <a:bodyPr/>
          <a:lstStyle/>
          <a:p>
            <a:fld id="{C78F1CE8-B72D-4C49-90C2-B6570F084F62}" type="datetime1">
              <a:rPr lang="fr-FR" smtClean="0"/>
              <a:t>14/10/2021</a:t>
            </a:fld>
            <a:endParaRPr lang="fr-FR"/>
          </a:p>
        </p:txBody>
      </p:sp>
      <p:sp>
        <p:nvSpPr>
          <p:cNvPr id="6" name="Espace réservé du pied de page 5">
            <a:extLst>
              <a:ext uri="{FF2B5EF4-FFF2-40B4-BE49-F238E27FC236}">
                <a16:creationId xmlns:a16="http://schemas.microsoft.com/office/drawing/2014/main" id="{6C55779E-0F8D-4EBE-881D-8F448B1D8A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99F07F-7DE1-4612-B619-4A83885C8BAB}"/>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169291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84565-4C9A-496E-A249-BB39F8BB73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3FA3DD0-A1EF-4686-8AB8-6441F57CC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4BDB2B7-A7B2-4F75-B18B-F34BA12D9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018D052-E29B-4C01-84C8-FD10708FAA60}"/>
              </a:ext>
            </a:extLst>
          </p:cNvPr>
          <p:cNvSpPr>
            <a:spLocks noGrp="1"/>
          </p:cNvSpPr>
          <p:nvPr>
            <p:ph type="dt" sz="half" idx="10"/>
          </p:nvPr>
        </p:nvSpPr>
        <p:spPr/>
        <p:txBody>
          <a:bodyPr/>
          <a:lstStyle/>
          <a:p>
            <a:fld id="{3B0BA7BF-3C4E-47E9-BFF0-6381A6F6F6F4}" type="datetime1">
              <a:rPr lang="fr-FR" smtClean="0"/>
              <a:t>14/10/2021</a:t>
            </a:fld>
            <a:endParaRPr lang="fr-FR"/>
          </a:p>
        </p:txBody>
      </p:sp>
      <p:sp>
        <p:nvSpPr>
          <p:cNvPr id="6" name="Espace réservé du pied de page 5">
            <a:extLst>
              <a:ext uri="{FF2B5EF4-FFF2-40B4-BE49-F238E27FC236}">
                <a16:creationId xmlns:a16="http://schemas.microsoft.com/office/drawing/2014/main" id="{174D18C7-0AE6-4F98-8C24-917BE8D76E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B72FAA-616C-4751-8314-06086BCE0A77}"/>
              </a:ext>
            </a:extLst>
          </p:cNvPr>
          <p:cNvSpPr>
            <a:spLocks noGrp="1"/>
          </p:cNvSpPr>
          <p:nvPr>
            <p:ph type="sldNum" sz="quarter" idx="12"/>
          </p:nvPr>
        </p:nvSpPr>
        <p:spPr/>
        <p:txBody>
          <a:bodyPr/>
          <a:lstStyle/>
          <a:p>
            <a:fld id="{ED57D4B8-CCF7-41C8-AB32-626425AA162D}" type="slidenum">
              <a:rPr lang="fr-FR" smtClean="0"/>
              <a:t>‹N°›</a:t>
            </a:fld>
            <a:endParaRPr lang="fr-FR"/>
          </a:p>
        </p:txBody>
      </p:sp>
    </p:spTree>
    <p:extLst>
      <p:ext uri="{BB962C8B-B14F-4D97-AF65-F5344CB8AC3E}">
        <p14:creationId xmlns:p14="http://schemas.microsoft.com/office/powerpoint/2010/main" val="270514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88EE98-02B9-4356-8248-959704984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97DF243D-DC79-47F6-A0BD-CE1094D8F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5FD8461-3551-4C50-AC4A-0883DEA03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Bookman Old Style" panose="02050604050505020204" pitchFamily="18" charset="0"/>
              </a:defRPr>
            </a:lvl1pPr>
          </a:lstStyle>
          <a:p>
            <a:fld id="{6A6D8C84-B2A3-4139-8602-3E7ED1E8F441}" type="datetime1">
              <a:rPr lang="fr-FR" smtClean="0"/>
              <a:t>14/10/2021</a:t>
            </a:fld>
            <a:endParaRPr lang="fr-FR" dirty="0"/>
          </a:p>
        </p:txBody>
      </p:sp>
      <p:sp>
        <p:nvSpPr>
          <p:cNvPr id="5" name="Espace réservé du pied de page 4">
            <a:extLst>
              <a:ext uri="{FF2B5EF4-FFF2-40B4-BE49-F238E27FC236}">
                <a16:creationId xmlns:a16="http://schemas.microsoft.com/office/drawing/2014/main" id="{B1F84805-34B2-4A00-AD78-2666DE1DB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ookman Old Style" panose="02050604050505020204" pitchFamily="18" charset="0"/>
              </a:defRPr>
            </a:lvl1pPr>
          </a:lstStyle>
          <a:p>
            <a:endParaRPr lang="fr-FR" dirty="0"/>
          </a:p>
        </p:txBody>
      </p:sp>
      <p:sp>
        <p:nvSpPr>
          <p:cNvPr id="6" name="Espace réservé du numéro de diapositive 5">
            <a:extLst>
              <a:ext uri="{FF2B5EF4-FFF2-40B4-BE49-F238E27FC236}">
                <a16:creationId xmlns:a16="http://schemas.microsoft.com/office/drawing/2014/main" id="{C264D209-011B-4D4E-9859-EB57D96AA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Bookman Old Style" panose="02050604050505020204" pitchFamily="18" charset="0"/>
              </a:defRPr>
            </a:lvl1pPr>
          </a:lstStyle>
          <a:p>
            <a:fld id="{ED57D4B8-CCF7-41C8-AB32-626425AA162D}" type="slidenum">
              <a:rPr lang="fr-FR" smtClean="0"/>
              <a:pPr/>
              <a:t>‹N°›</a:t>
            </a:fld>
            <a:endParaRPr lang="fr-FR" dirty="0"/>
          </a:p>
        </p:txBody>
      </p:sp>
    </p:spTree>
    <p:extLst>
      <p:ext uri="{BB962C8B-B14F-4D97-AF65-F5344CB8AC3E}">
        <p14:creationId xmlns:p14="http://schemas.microsoft.com/office/powerpoint/2010/main" val="175511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Bahnschrif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www.caue75.fr/media/download/11926" TargetMode="External"/><Relationship Id="rId3" Type="http://schemas.openxmlformats.org/officeDocument/2006/relationships/image" Target="../media/image27.jpeg"/><Relationship Id="rId7" Type="http://schemas.openxmlformats.org/officeDocument/2006/relationships/hyperlink" Target="https://www.biodiversite-auvergne-rhone-alpes.fr/?s=arbr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aue69.fr/Documents/Evenements/La%20ville%20for%C3%AAt/www_caue%20visite%20virtuelle%20ville%20foret/index.htm" TargetMode="External"/><Relationship Id="rId5" Type="http://schemas.openxmlformats.org/officeDocument/2006/relationships/hyperlink" Target="https://adopta.fr/blog/2020/08/09/conference-debat-gerer-leau-de-pluie-en-vegetalisant-lespace-urbain-une-alliance-durable/" TargetMode="External"/><Relationship Id="rId4" Type="http://schemas.openxmlformats.org/officeDocument/2006/relationships/hyperlink" Target="https://www.rhone.gouv.fr/content/download/42747/236817/file/synthese-RP2019.def.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ne-aura.org/actualites/region/la-ville-permeable-sera-lavenir-de-la-ville-durable/"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fne-aura.org/uploads/2018/12/ces_especes_qui_nous_derangent_frapna_bd.pdf" TargetMode="External"/><Relationship Id="rId5" Type="http://schemas.openxmlformats.org/officeDocument/2006/relationships/hyperlink" Target="https://www.fne-aura.org/notre-offre/rhone/les-cahiers-nature-culture-2/" TargetMode="External"/><Relationship Id="rId4" Type="http://schemas.openxmlformats.org/officeDocument/2006/relationships/hyperlink" Target="https://www.fne-aura.org/notre-offre/rhone/nos-kits-pedagogiques-a-decouvri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gif"/><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hyperlink" Target="https://asso.graie.org/portail/signature-principes-iwa/" TargetMode="External"/><Relationship Id="rId3" Type="http://schemas.openxmlformats.org/officeDocument/2006/relationships/image" Target="../media/image25.jpeg"/><Relationship Id="rId7" Type="http://schemas.openxmlformats.org/officeDocument/2006/relationships/hyperlink" Target="http://www.graie.org/oth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graie.org/graie/graiedoc/doc_telech/GRAIE_OutilsSupportsPedagogiques_EauxPluvialesAmenagement.pdf" TargetMode="External"/><Relationship Id="rId5" Type="http://schemas.openxmlformats.org/officeDocument/2006/relationships/hyperlink" Target="https://asso.graie.org/portail/observatoire-regional-operations-exemplaires-gestion-eaux-pluviales/" TargetMode="External"/><Relationship Id="rId10" Type="http://schemas.openxmlformats.org/officeDocument/2006/relationships/image" Target="../media/image26.png"/><Relationship Id="rId4" Type="http://schemas.openxmlformats.org/officeDocument/2006/relationships/hyperlink" Target="http://www.graie.org/eaumelimelo/" TargetMode="External"/><Relationship Id="rId9" Type="http://schemas.openxmlformats.org/officeDocument/2006/relationships/hyperlink" Target="https://asso.graie.org/portail/animationregionale/groupesdetrava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393E4-3B6D-41CB-AFAF-B31125C22C84}"/>
              </a:ext>
            </a:extLst>
          </p:cNvPr>
          <p:cNvSpPr>
            <a:spLocks noGrp="1"/>
          </p:cNvSpPr>
          <p:nvPr>
            <p:ph type="ctrTitle"/>
          </p:nvPr>
        </p:nvSpPr>
        <p:spPr>
          <a:xfrm>
            <a:off x="341152" y="591526"/>
            <a:ext cx="11509695" cy="2387600"/>
          </a:xfrm>
        </p:spPr>
        <p:txBody>
          <a:bodyPr>
            <a:normAutofit/>
          </a:bodyPr>
          <a:lstStyle/>
          <a:p>
            <a:r>
              <a:rPr lang="fr-FR" sz="4800" dirty="0">
                <a:solidFill>
                  <a:srgbClr val="6666FF"/>
                </a:solidFill>
                <a:ea typeface="Tahoma" panose="020B0604030504040204" pitchFamily="34" charset="0"/>
                <a:cs typeface="Tahoma" panose="020B0604030504040204" pitchFamily="34" charset="0"/>
              </a:rPr>
              <a:t>Trois organismes pour accompagner les territoires vers une gestion intégrée des eaux pluviales</a:t>
            </a:r>
          </a:p>
        </p:txBody>
      </p:sp>
      <p:sp>
        <p:nvSpPr>
          <p:cNvPr id="3" name="Sous-titre 2">
            <a:extLst>
              <a:ext uri="{FF2B5EF4-FFF2-40B4-BE49-F238E27FC236}">
                <a16:creationId xmlns:a16="http://schemas.microsoft.com/office/drawing/2014/main" id="{279020D1-8DF0-4E2F-9FE0-99C624423662}"/>
              </a:ext>
            </a:extLst>
          </p:cNvPr>
          <p:cNvSpPr>
            <a:spLocks noGrp="1"/>
          </p:cNvSpPr>
          <p:nvPr>
            <p:ph type="subTitle" idx="1"/>
          </p:nvPr>
        </p:nvSpPr>
        <p:spPr>
          <a:xfrm>
            <a:off x="878046" y="3219578"/>
            <a:ext cx="10435904" cy="1217544"/>
          </a:xfrm>
        </p:spPr>
        <p:txBody>
          <a:bodyPr>
            <a:normAutofit fontScale="85000" lnSpcReduction="10000"/>
          </a:bodyPr>
          <a:lstStyle/>
          <a:p>
            <a:pPr>
              <a:lnSpc>
                <a:spcPct val="120000"/>
              </a:lnSpc>
            </a:pPr>
            <a:r>
              <a:rPr lang="fr-FR" b="1" dirty="0">
                <a:solidFill>
                  <a:srgbClr val="C00000"/>
                </a:solidFill>
              </a:rPr>
              <a:t>Une collaboration </a:t>
            </a:r>
            <a:r>
              <a:rPr lang="fr-FR" b="1" dirty="0">
                <a:solidFill>
                  <a:srgbClr val="C00000"/>
                </a:solidFill>
                <a:latin typeface="Bookman Old Style" panose="02050604050505020204" pitchFamily="18" charset="0"/>
              </a:rPr>
              <a:t>entre</a:t>
            </a:r>
            <a:r>
              <a:rPr lang="fr-FR" b="1" dirty="0">
                <a:solidFill>
                  <a:srgbClr val="C00000"/>
                </a:solidFill>
              </a:rPr>
              <a:t> FNE-AURA, UR-CAUE et GRAIE </a:t>
            </a:r>
          </a:p>
          <a:p>
            <a:pPr>
              <a:lnSpc>
                <a:spcPct val="120000"/>
              </a:lnSpc>
            </a:pPr>
            <a:r>
              <a:rPr lang="fr-FR" b="1" dirty="0">
                <a:solidFill>
                  <a:srgbClr val="C00000"/>
                </a:solidFill>
              </a:rPr>
              <a:t>dans la dynamique portée par l’agence de l’eau Rhône Méditerranée Corse</a:t>
            </a:r>
          </a:p>
          <a:p>
            <a:pPr>
              <a:lnSpc>
                <a:spcPct val="120000"/>
              </a:lnSpc>
            </a:pPr>
            <a:endParaRPr lang="fr-FR" dirty="0">
              <a:solidFill>
                <a:srgbClr val="C00000"/>
              </a:solidFill>
            </a:endParaRPr>
          </a:p>
          <a:p>
            <a:endParaRPr lang="fr-FR" dirty="0">
              <a:solidFill>
                <a:srgbClr val="C00000"/>
              </a:solidFill>
            </a:endParaRPr>
          </a:p>
        </p:txBody>
      </p:sp>
      <p:pic>
        <p:nvPicPr>
          <p:cNvPr id="5" name="Image 4">
            <a:extLst>
              <a:ext uri="{FF2B5EF4-FFF2-40B4-BE49-F238E27FC236}">
                <a16:creationId xmlns:a16="http://schemas.microsoft.com/office/drawing/2014/main" id="{A2FEEB0D-E08D-417C-8259-ACA4034AEA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4399" y="5682084"/>
            <a:ext cx="1909171" cy="818350"/>
          </a:xfrm>
          <a:prstGeom prst="rect">
            <a:avLst/>
          </a:prstGeom>
        </p:spPr>
      </p:pic>
      <p:pic>
        <p:nvPicPr>
          <p:cNvPr id="7" name="Image 6">
            <a:extLst>
              <a:ext uri="{FF2B5EF4-FFF2-40B4-BE49-F238E27FC236}">
                <a16:creationId xmlns:a16="http://schemas.microsoft.com/office/drawing/2014/main" id="{B4355E40-AF21-4C1D-AA08-100783FAC0B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5771"/>
          <a:stretch/>
        </p:blipFill>
        <p:spPr>
          <a:xfrm>
            <a:off x="8384998" y="5265883"/>
            <a:ext cx="1728132" cy="1455592"/>
          </a:xfrm>
          <a:prstGeom prst="rect">
            <a:avLst/>
          </a:prstGeom>
        </p:spPr>
      </p:pic>
      <p:sp>
        <p:nvSpPr>
          <p:cNvPr id="14" name="Rectangle 13">
            <a:extLst>
              <a:ext uri="{FF2B5EF4-FFF2-40B4-BE49-F238E27FC236}">
                <a16:creationId xmlns:a16="http://schemas.microsoft.com/office/drawing/2014/main" id="{D00A5F62-7E39-4A9C-BC7A-9D751EFC1097}"/>
              </a:ext>
            </a:extLst>
          </p:cNvPr>
          <p:cNvSpPr/>
          <p:nvPr/>
        </p:nvSpPr>
        <p:spPr>
          <a:xfrm>
            <a:off x="1694575" y="4585656"/>
            <a:ext cx="8802847" cy="646331"/>
          </a:xfrm>
          <a:prstGeom prst="rect">
            <a:avLst/>
          </a:prstGeom>
        </p:spPr>
        <p:txBody>
          <a:bodyPr wrap="square">
            <a:spAutoFit/>
          </a:bodyPr>
          <a:lstStyle/>
          <a:p>
            <a:pPr algn="ctr"/>
            <a:r>
              <a:rPr lang="fr-FR" b="1" dirty="0">
                <a:solidFill>
                  <a:srgbClr val="CCCCFF"/>
                </a:solidFill>
                <a:latin typeface="Bookman Old Style" panose="02050604050505020204" pitchFamily="18" charset="0"/>
              </a:rPr>
              <a:t>Rendre les villes perméables - Journée d'échanges </a:t>
            </a:r>
            <a:br>
              <a:rPr lang="fr-FR" b="1" dirty="0">
                <a:solidFill>
                  <a:srgbClr val="CCCCFF"/>
                </a:solidFill>
                <a:latin typeface="Bookman Old Style" panose="02050604050505020204" pitchFamily="18" charset="0"/>
              </a:rPr>
            </a:br>
            <a:r>
              <a:rPr lang="fr-FR" b="1" dirty="0">
                <a:solidFill>
                  <a:srgbClr val="CCCCFF"/>
                </a:solidFill>
                <a:latin typeface="Bookman Old Style" panose="02050604050505020204" pitchFamily="18" charset="0"/>
              </a:rPr>
              <a:t>mercredi 29 septembre 2021, Lyon - AERMC</a:t>
            </a:r>
          </a:p>
        </p:txBody>
      </p:sp>
      <p:sp>
        <p:nvSpPr>
          <p:cNvPr id="15" name="Espace réservé du numéro de diapositive 14">
            <a:extLst>
              <a:ext uri="{FF2B5EF4-FFF2-40B4-BE49-F238E27FC236}">
                <a16:creationId xmlns:a16="http://schemas.microsoft.com/office/drawing/2014/main" id="{8B55FE17-CB4F-4D1B-96AE-ED9D121021C7}"/>
              </a:ext>
            </a:extLst>
          </p:cNvPr>
          <p:cNvSpPr>
            <a:spLocks noGrp="1"/>
          </p:cNvSpPr>
          <p:nvPr>
            <p:ph type="sldNum" sz="quarter" idx="12"/>
          </p:nvPr>
        </p:nvSpPr>
        <p:spPr/>
        <p:txBody>
          <a:bodyPr/>
          <a:lstStyle/>
          <a:p>
            <a:fld id="{ED57D4B8-CCF7-41C8-AB32-626425AA162D}" type="slidenum">
              <a:rPr lang="fr-FR" smtClean="0"/>
              <a:t>1</a:t>
            </a:fld>
            <a:endParaRPr lang="fr-FR"/>
          </a:p>
        </p:txBody>
      </p:sp>
      <p:pic>
        <p:nvPicPr>
          <p:cNvPr id="9" name="Image 8">
            <a:extLst>
              <a:ext uri="{FF2B5EF4-FFF2-40B4-BE49-F238E27FC236}">
                <a16:creationId xmlns:a16="http://schemas.microsoft.com/office/drawing/2014/main" id="{BDF94FE3-BD69-4095-836F-17AB5D2A3173}"/>
              </a:ext>
            </a:extLst>
          </p:cNvPr>
          <p:cNvPicPr>
            <a:picLocks noChangeAspect="1"/>
          </p:cNvPicPr>
          <p:nvPr/>
        </p:nvPicPr>
        <p:blipFill rotWithShape="1">
          <a:blip r:embed="rId5">
            <a:extLst>
              <a:ext uri="{28A0092B-C50C-407E-A947-70E740481C1C}">
                <a14:useLocalDpi xmlns:a14="http://schemas.microsoft.com/office/drawing/2010/main" val="0"/>
              </a:ext>
            </a:extLst>
          </a:blip>
          <a:srcRect b="10166"/>
          <a:stretch/>
        </p:blipFill>
        <p:spPr>
          <a:xfrm>
            <a:off x="4793190" y="5400086"/>
            <a:ext cx="2742187" cy="1382345"/>
          </a:xfrm>
          <a:prstGeom prst="rect">
            <a:avLst/>
          </a:prstGeom>
        </p:spPr>
      </p:pic>
    </p:spTree>
    <p:extLst>
      <p:ext uri="{BB962C8B-B14F-4D97-AF65-F5344CB8AC3E}">
        <p14:creationId xmlns:p14="http://schemas.microsoft.com/office/powerpoint/2010/main" val="401529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4887E49D-33DE-413F-B7C0-34CF781BB5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4341" y="365125"/>
            <a:ext cx="1408833" cy="1408833"/>
          </a:xfrm>
          <a:prstGeom prst="rect">
            <a:avLst/>
          </a:prstGeom>
        </p:spPr>
      </p:pic>
      <p:sp>
        <p:nvSpPr>
          <p:cNvPr id="2" name="Titre 1">
            <a:extLst>
              <a:ext uri="{FF2B5EF4-FFF2-40B4-BE49-F238E27FC236}">
                <a16:creationId xmlns:a16="http://schemas.microsoft.com/office/drawing/2014/main" id="{98822C7E-2087-4807-B704-09701B8CE8E2}"/>
              </a:ext>
            </a:extLst>
          </p:cNvPr>
          <p:cNvSpPr>
            <a:spLocks noGrp="1"/>
          </p:cNvSpPr>
          <p:nvPr>
            <p:ph type="title"/>
          </p:nvPr>
        </p:nvSpPr>
        <p:spPr>
          <a:xfrm>
            <a:off x="348343" y="365125"/>
            <a:ext cx="11005457" cy="1325563"/>
          </a:xfrm>
        </p:spPr>
        <p:txBody>
          <a:bodyPr>
            <a:normAutofit/>
          </a:bodyPr>
          <a:lstStyle/>
          <a:p>
            <a:pPr algn="ctr"/>
            <a:r>
              <a:rPr lang="fr-FR" sz="3200" dirty="0">
                <a:solidFill>
                  <a:srgbClr val="6666FF"/>
                </a:solidFill>
              </a:rPr>
              <a:t>Pour aller plus loin… nos ressources !</a:t>
            </a:r>
          </a:p>
        </p:txBody>
      </p:sp>
      <p:sp>
        <p:nvSpPr>
          <p:cNvPr id="3" name="Espace réservé du contenu 2">
            <a:extLst>
              <a:ext uri="{FF2B5EF4-FFF2-40B4-BE49-F238E27FC236}">
                <a16:creationId xmlns:a16="http://schemas.microsoft.com/office/drawing/2014/main" id="{66BE3717-7B79-48FE-8369-B2CC67C187EB}"/>
              </a:ext>
            </a:extLst>
          </p:cNvPr>
          <p:cNvSpPr>
            <a:spLocks noGrp="1"/>
          </p:cNvSpPr>
          <p:nvPr>
            <p:ph idx="1"/>
          </p:nvPr>
        </p:nvSpPr>
        <p:spPr>
          <a:xfrm>
            <a:off x="769257" y="1690688"/>
            <a:ext cx="10813143" cy="4713271"/>
          </a:xfrm>
        </p:spPr>
        <p:txBody>
          <a:bodyPr>
            <a:normAutofit fontScale="92500" lnSpcReduction="10000"/>
          </a:bodyPr>
          <a:lstStyle/>
          <a:p>
            <a:pPr>
              <a:lnSpc>
                <a:spcPct val="120000"/>
              </a:lnSpc>
            </a:pPr>
            <a:r>
              <a:rPr lang="fr-FR" sz="1800" b="1" dirty="0" err="1">
                <a:solidFill>
                  <a:schemeClr val="tx1">
                    <a:lumMod val="75000"/>
                    <a:lumOff val="25000"/>
                  </a:schemeClr>
                </a:solidFill>
              </a:rPr>
              <a:t>Désimperméabilisation</a:t>
            </a:r>
            <a:r>
              <a:rPr lang="fr-FR" sz="1800" b="1" dirty="0">
                <a:solidFill>
                  <a:schemeClr val="tx1">
                    <a:lumMod val="75000"/>
                    <a:lumOff val="25000"/>
                  </a:schemeClr>
                </a:solidFill>
              </a:rPr>
              <a:t> des sols : leviers, freins et pratiques </a:t>
            </a:r>
            <a:r>
              <a:rPr lang="fr-FR" sz="1800" dirty="0"/>
              <a:t>– P.11 à 13- synthèse issue de la journée Réseau Paysages fertiles – Journée du réseau « paysage et cadre de vie 69 » Nov.2019 </a:t>
            </a:r>
            <a:r>
              <a:rPr lang="fr-FR" sz="1500" dirty="0">
                <a:hlinkClick r:id="rId4"/>
              </a:rPr>
              <a:t>https://www.rhone.gouv.fr/content/download/42747/236817/file/synthese-RP2019.def.pdf</a:t>
            </a:r>
            <a:endParaRPr lang="fr-FR" sz="1500" dirty="0"/>
          </a:p>
          <a:p>
            <a:pPr>
              <a:lnSpc>
                <a:spcPct val="120000"/>
              </a:lnSpc>
            </a:pPr>
            <a:r>
              <a:rPr lang="fr-FR" sz="1800" b="1" dirty="0">
                <a:solidFill>
                  <a:schemeClr val="tx1">
                    <a:lumMod val="75000"/>
                    <a:lumOff val="25000"/>
                  </a:schemeClr>
                </a:solidFill>
              </a:rPr>
              <a:t>Conférence-débat : « Gérer l’eau de pluie en végétalisant l’espace urbain : une alliance durable » </a:t>
            </a:r>
            <a:r>
              <a:rPr lang="fr-FR" sz="1800" dirty="0"/>
              <a:t>- CAUE de l’Oise </a:t>
            </a:r>
            <a:r>
              <a:rPr lang="fr-FR" sz="1500" dirty="0"/>
              <a:t>- </a:t>
            </a:r>
            <a:r>
              <a:rPr lang="fr-FR" sz="1500" dirty="0">
                <a:hlinkClick r:id="rId5"/>
              </a:rPr>
              <a:t>https://adopta.fr/blog/2020/08/09/conference-debat-gerer-leau-de-pluie-en-vegetalisant-lespace-urbain-une-alliance-durable/</a:t>
            </a:r>
            <a:endParaRPr lang="fr-FR" sz="1500" b="1" dirty="0"/>
          </a:p>
          <a:p>
            <a:pPr>
              <a:lnSpc>
                <a:spcPct val="120000"/>
              </a:lnSpc>
            </a:pPr>
            <a:r>
              <a:rPr lang="fr-FR" sz="1800" b="1" dirty="0">
                <a:solidFill>
                  <a:schemeClr val="tx1">
                    <a:lumMod val="75000"/>
                    <a:lumOff val="25000"/>
                  </a:schemeClr>
                </a:solidFill>
              </a:rPr>
              <a:t>Exposition « La ville-forêt » - vers une nouvelle culture urbaine </a:t>
            </a:r>
            <a:r>
              <a:rPr lang="fr-FR" sz="1800" b="1" dirty="0"/>
              <a:t>– </a:t>
            </a:r>
            <a:r>
              <a:rPr lang="fr-FR" sz="1800" dirty="0"/>
              <a:t>coproduite par l’Agence d’urbanisme de l’aire métropolitaine lyonnaise, la Métropole de Lyon et le CAUE Rhône Métropole - visite virtuelle</a:t>
            </a:r>
            <a:r>
              <a:rPr lang="fr-FR" sz="1800" b="1" dirty="0"/>
              <a:t> </a:t>
            </a:r>
            <a:r>
              <a:rPr lang="fr-FR" sz="1500" dirty="0">
                <a:hlinkClick r:id="rId6"/>
              </a:rPr>
              <a:t>http://www.caue69.fr/Documents/Evenements/La%20ville%20for%C3%AAt/www_caue%20visite%20virtuelle%20ville%20foret/index.htm</a:t>
            </a:r>
            <a:endParaRPr lang="fr-FR" sz="1500" dirty="0"/>
          </a:p>
          <a:p>
            <a:pPr>
              <a:lnSpc>
                <a:spcPct val="120000"/>
              </a:lnSpc>
            </a:pPr>
            <a:r>
              <a:rPr lang="fr-FR" sz="1800" b="1" dirty="0">
                <a:solidFill>
                  <a:schemeClr val="tx1">
                    <a:lumMod val="75000"/>
                    <a:lumOff val="25000"/>
                  </a:schemeClr>
                </a:solidFill>
              </a:rPr>
              <a:t>Centre régional de ressources sur l’arbre hors forêt </a:t>
            </a:r>
            <a:r>
              <a:rPr lang="fr-FR" sz="1500" dirty="0"/>
              <a:t>- </a:t>
            </a:r>
            <a:r>
              <a:rPr lang="fr-FR" sz="1500" dirty="0">
                <a:solidFill>
                  <a:srgbClr val="0563C1"/>
                </a:solidFill>
                <a:hlinkClick r:id="rId7">
                  <a:extLst>
                    <a:ext uri="{A12FA001-AC4F-418D-AE19-62706E023703}">
                      <ahyp:hlinkClr xmlns:ahyp="http://schemas.microsoft.com/office/drawing/2018/hyperlinkcolor" val="tx"/>
                    </a:ext>
                  </a:extLst>
                </a:hlinkClick>
              </a:rPr>
              <a:t>https://www.biodiversite-auvergne-rhone-alpes.fr/?s=</a:t>
            </a:r>
            <a:r>
              <a:rPr lang="fr-FR" sz="1500" dirty="0">
                <a:hlinkClick r:id="rId7">
                  <a:extLst>
                    <a:ext uri="{A12FA001-AC4F-418D-AE19-62706E023703}">
                      <ahyp:hlinkClr xmlns:ahyp="http://schemas.microsoft.com/office/drawing/2018/hyperlinkcolor" val="tx"/>
                    </a:ext>
                  </a:extLst>
                </a:hlinkClick>
              </a:rPr>
              <a:t>arbres</a:t>
            </a:r>
            <a:r>
              <a:rPr lang="fr-FR" sz="1500" dirty="0"/>
              <a:t> </a:t>
            </a:r>
          </a:p>
          <a:p>
            <a:pPr>
              <a:lnSpc>
                <a:spcPct val="120000"/>
              </a:lnSpc>
            </a:pPr>
            <a:r>
              <a:rPr lang="fr-FR" sz="1800" b="1" dirty="0">
                <a:solidFill>
                  <a:schemeClr val="tx1">
                    <a:lumMod val="75000"/>
                    <a:lumOff val="25000"/>
                  </a:schemeClr>
                </a:solidFill>
              </a:rPr>
              <a:t>Cours Oasis – cahier de recommandations pour la transformation des cours des écoles</a:t>
            </a:r>
            <a:r>
              <a:rPr lang="fr-FR" sz="1800" dirty="0"/>
              <a:t> – CAUE75 - </a:t>
            </a:r>
            <a:r>
              <a:rPr lang="fr-FR" sz="1500" dirty="0">
                <a:solidFill>
                  <a:srgbClr val="C00000"/>
                </a:solidFill>
                <a:hlinkClick r:id="rId8"/>
              </a:rPr>
              <a:t>https://www.caue75.fr/media/download/11926</a:t>
            </a:r>
            <a:endParaRPr lang="fr-FR" sz="1500" dirty="0">
              <a:solidFill>
                <a:srgbClr val="C00000"/>
              </a:solidFill>
            </a:endParaRPr>
          </a:p>
          <a:p>
            <a:pPr>
              <a:lnSpc>
                <a:spcPct val="120000"/>
              </a:lnSpc>
            </a:pPr>
            <a:endParaRPr lang="fr-FR" sz="1800" b="1" dirty="0">
              <a:solidFill>
                <a:srgbClr val="C00000"/>
              </a:solidFill>
            </a:endParaRPr>
          </a:p>
          <a:p>
            <a:pPr marL="0" indent="0">
              <a:lnSpc>
                <a:spcPct val="120000"/>
              </a:lnSpc>
              <a:buNone/>
            </a:pPr>
            <a:endParaRPr lang="fr-FR" sz="1800" dirty="0">
              <a:solidFill>
                <a:srgbClr val="C00000"/>
              </a:solidFill>
            </a:endParaRPr>
          </a:p>
        </p:txBody>
      </p:sp>
      <p:sp>
        <p:nvSpPr>
          <p:cNvPr id="38" name="Rectangle 37">
            <a:extLst>
              <a:ext uri="{FF2B5EF4-FFF2-40B4-BE49-F238E27FC236}">
                <a16:creationId xmlns:a16="http://schemas.microsoft.com/office/drawing/2014/main" id="{101B6044-4E20-474C-AE1B-6D75E1F65DE4}"/>
              </a:ext>
            </a:extLst>
          </p:cNvPr>
          <p:cNvSpPr/>
          <p:nvPr/>
        </p:nvSpPr>
        <p:spPr>
          <a:xfrm>
            <a:off x="1694576" y="24791"/>
            <a:ext cx="8802847" cy="646331"/>
          </a:xfrm>
          <a:prstGeom prst="rect">
            <a:avLst/>
          </a:prstGeom>
        </p:spPr>
        <p:txBody>
          <a:bodyPr wrap="square">
            <a:spAutoFit/>
          </a:bodyPr>
          <a:lstStyle/>
          <a:p>
            <a:pPr algn="ctr"/>
            <a:r>
              <a:rPr lang="fr-FR" dirty="0">
                <a:solidFill>
                  <a:srgbClr val="CCCCFF"/>
                </a:solidFill>
                <a:latin typeface="Bookman Old Style" panose="02050604050505020204" pitchFamily="18" charset="0"/>
              </a:rPr>
              <a:t>Rendre les villes perméables - Journée d'échanges mercredi 29 septembre, Lyon - AERMC</a:t>
            </a:r>
          </a:p>
        </p:txBody>
      </p:sp>
    </p:spTree>
    <p:extLst>
      <p:ext uri="{BB962C8B-B14F-4D97-AF65-F5344CB8AC3E}">
        <p14:creationId xmlns:p14="http://schemas.microsoft.com/office/powerpoint/2010/main" val="95098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822C7E-2087-4807-B704-09701B8CE8E2}"/>
              </a:ext>
            </a:extLst>
          </p:cNvPr>
          <p:cNvSpPr>
            <a:spLocks noGrp="1"/>
          </p:cNvSpPr>
          <p:nvPr>
            <p:ph type="title"/>
          </p:nvPr>
        </p:nvSpPr>
        <p:spPr>
          <a:xfrm>
            <a:off x="348343" y="365125"/>
            <a:ext cx="11005457" cy="1325563"/>
          </a:xfrm>
        </p:spPr>
        <p:txBody>
          <a:bodyPr>
            <a:normAutofit/>
          </a:bodyPr>
          <a:lstStyle/>
          <a:p>
            <a:pPr algn="ctr"/>
            <a:r>
              <a:rPr lang="fr-FR" sz="3200" dirty="0">
                <a:solidFill>
                  <a:srgbClr val="6666FF"/>
                </a:solidFill>
              </a:rPr>
              <a:t>Pour aller plus loin… nos ressources !</a:t>
            </a:r>
          </a:p>
        </p:txBody>
      </p:sp>
      <p:sp>
        <p:nvSpPr>
          <p:cNvPr id="36" name="Espace réservé du contenu 2">
            <a:extLst>
              <a:ext uri="{FF2B5EF4-FFF2-40B4-BE49-F238E27FC236}">
                <a16:creationId xmlns:a16="http://schemas.microsoft.com/office/drawing/2014/main" id="{81ED8307-4155-426A-94A7-C82A869ED5D5}"/>
              </a:ext>
            </a:extLst>
          </p:cNvPr>
          <p:cNvSpPr txBox="1">
            <a:spLocks/>
          </p:cNvSpPr>
          <p:nvPr/>
        </p:nvSpPr>
        <p:spPr>
          <a:xfrm>
            <a:off x="507156" y="2031022"/>
            <a:ext cx="11272468" cy="4372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800" b="1" dirty="0">
                <a:solidFill>
                  <a:schemeClr val="tx1">
                    <a:lumMod val="75000"/>
                    <a:lumOff val="25000"/>
                  </a:schemeClr>
                </a:solidFill>
              </a:rPr>
              <a:t>Guide </a:t>
            </a:r>
            <a:r>
              <a:rPr lang="fr-FR" sz="1800" b="1" i="1" dirty="0">
                <a:solidFill>
                  <a:schemeClr val="tx1">
                    <a:lumMod val="75000"/>
                    <a:lumOff val="25000"/>
                  </a:schemeClr>
                </a:solidFill>
              </a:rPr>
              <a:t>A l’eau les idées reçues ! </a:t>
            </a:r>
            <a:r>
              <a:rPr lang="fr-FR" sz="1800" dirty="0">
                <a:solidFill>
                  <a:schemeClr val="tx1">
                    <a:lumMod val="75000"/>
                    <a:lumOff val="25000"/>
                  </a:schemeClr>
                </a:solidFill>
              </a:rPr>
              <a:t>pour lever les </a:t>
            </a:r>
            <a:r>
              <a:rPr lang="fr-FR" sz="1800" i="1" dirty="0">
                <a:solidFill>
                  <a:schemeClr val="tx1">
                    <a:lumMod val="75000"/>
                    <a:lumOff val="25000"/>
                  </a:schemeClr>
                </a:solidFill>
              </a:rPr>
              <a:t>a priori </a:t>
            </a:r>
            <a:r>
              <a:rPr lang="fr-FR" sz="1800" dirty="0">
                <a:solidFill>
                  <a:schemeClr val="tx1">
                    <a:lumMod val="75000"/>
                    <a:lumOff val="25000"/>
                  </a:schemeClr>
                </a:solidFill>
              </a:rPr>
              <a:t> de la gestion de l’eau la source : </a:t>
            </a:r>
            <a:r>
              <a:rPr lang="fr-FR" sz="1400" dirty="0">
                <a:solidFill>
                  <a:schemeClr val="tx1">
                    <a:lumMod val="75000"/>
                    <a:lumOff val="25000"/>
                  </a:schemeClr>
                </a:solidFill>
                <a:hlinkClick r:id="rId3"/>
              </a:rPr>
              <a:t>https://www.fne-aura.org/actualites/region/la-ville-permeable-sera-lavenir-de-la-ville-durable/</a:t>
            </a:r>
            <a:endParaRPr lang="fr-FR" sz="1400" i="1" dirty="0">
              <a:solidFill>
                <a:schemeClr val="tx1">
                  <a:lumMod val="75000"/>
                  <a:lumOff val="25000"/>
                </a:schemeClr>
              </a:solidFill>
            </a:endParaRPr>
          </a:p>
          <a:p>
            <a:pPr>
              <a:lnSpc>
                <a:spcPct val="120000"/>
              </a:lnSpc>
            </a:pPr>
            <a:r>
              <a:rPr lang="fr-FR" sz="1800" b="1" dirty="0">
                <a:solidFill>
                  <a:schemeClr val="tx1">
                    <a:lumMod val="75000"/>
                    <a:lumOff val="25000"/>
                  </a:schemeClr>
                </a:solidFill>
              </a:rPr>
              <a:t>Kit d’informations et pédagogiques</a:t>
            </a:r>
            <a:r>
              <a:rPr lang="fr-FR" sz="1800" dirty="0">
                <a:solidFill>
                  <a:schemeClr val="tx1">
                    <a:lumMod val="75000"/>
                    <a:lumOff val="25000"/>
                  </a:schemeClr>
                </a:solidFill>
              </a:rPr>
              <a:t> </a:t>
            </a:r>
            <a:r>
              <a:rPr lang="fr-FR" sz="1800" dirty="0">
                <a:solidFill>
                  <a:schemeClr val="tx1">
                    <a:lumMod val="85000"/>
                    <a:lumOff val="15000"/>
                  </a:schemeClr>
                </a:solidFill>
              </a:rPr>
              <a:t>tous publics sur la ville perméable, la nature en ville, les îlots de chaleurs, les corridors écologiques etc. :</a:t>
            </a:r>
          </a:p>
          <a:p>
            <a:pPr marL="268288" lvl="1" indent="0">
              <a:lnSpc>
                <a:spcPct val="120000"/>
              </a:lnSpc>
              <a:buNone/>
            </a:pPr>
            <a:r>
              <a:rPr lang="fr-FR" sz="1400" dirty="0">
                <a:solidFill>
                  <a:schemeClr val="tx1">
                    <a:lumMod val="85000"/>
                    <a:lumOff val="15000"/>
                  </a:schemeClr>
                </a:solidFill>
                <a:hlinkClick r:id="rId4"/>
              </a:rPr>
              <a:t>https://www.fne-aura.org/notre-offre/rhone/nos-kits-pedagogiques-a-decouvrir/</a:t>
            </a:r>
            <a:r>
              <a:rPr lang="fr-FR" sz="1400" dirty="0">
                <a:solidFill>
                  <a:schemeClr val="tx1">
                    <a:lumMod val="85000"/>
                    <a:lumOff val="15000"/>
                  </a:schemeClr>
                </a:solidFill>
              </a:rPr>
              <a:t> </a:t>
            </a:r>
          </a:p>
          <a:p>
            <a:pPr>
              <a:lnSpc>
                <a:spcPct val="120000"/>
              </a:lnSpc>
            </a:pPr>
            <a:r>
              <a:rPr lang="fr-FR" sz="1800" b="1" dirty="0">
                <a:solidFill>
                  <a:schemeClr val="tx1">
                    <a:lumMod val="75000"/>
                    <a:lumOff val="25000"/>
                  </a:schemeClr>
                </a:solidFill>
              </a:rPr>
              <a:t>Cahiers Nature-Culture : </a:t>
            </a:r>
            <a:r>
              <a:rPr lang="fr-FR" sz="1800" dirty="0">
                <a:solidFill>
                  <a:schemeClr val="tx1">
                    <a:lumMod val="85000"/>
                    <a:lumOff val="15000"/>
                  </a:schemeClr>
                </a:solidFill>
              </a:rPr>
              <a:t>une approche culturelle de la biodiversité pour sensibiliser : </a:t>
            </a:r>
            <a:r>
              <a:rPr lang="fr-FR" sz="1400" dirty="0">
                <a:solidFill>
                  <a:schemeClr val="tx1">
                    <a:lumMod val="85000"/>
                    <a:lumOff val="15000"/>
                  </a:schemeClr>
                </a:solidFill>
                <a:hlinkClick r:id="rId5"/>
              </a:rPr>
              <a:t>https://www.fne-aura.org/notre-offre/rhone/les-cahiers-nature-culture-2/</a:t>
            </a:r>
            <a:r>
              <a:rPr lang="fr-FR" sz="1400" dirty="0">
                <a:solidFill>
                  <a:schemeClr val="tx1">
                    <a:lumMod val="85000"/>
                    <a:lumOff val="15000"/>
                  </a:schemeClr>
                </a:solidFill>
              </a:rPr>
              <a:t>  </a:t>
            </a:r>
            <a:endParaRPr lang="fr-FR" sz="1800" dirty="0">
              <a:solidFill>
                <a:schemeClr val="tx1">
                  <a:lumMod val="85000"/>
                  <a:lumOff val="15000"/>
                </a:schemeClr>
              </a:solidFill>
            </a:endParaRPr>
          </a:p>
          <a:p>
            <a:pPr>
              <a:lnSpc>
                <a:spcPct val="120000"/>
              </a:lnSpc>
            </a:pPr>
            <a:r>
              <a:rPr lang="fr-FR" sz="1800" b="1" dirty="0">
                <a:solidFill>
                  <a:schemeClr val="tx1">
                    <a:lumMod val="75000"/>
                    <a:lumOff val="25000"/>
                  </a:schemeClr>
                </a:solidFill>
              </a:rPr>
              <a:t>Livret pédagogique médiation faune sauvage </a:t>
            </a:r>
            <a:r>
              <a:rPr lang="fr-FR" sz="1800" dirty="0">
                <a:solidFill>
                  <a:schemeClr val="tx1">
                    <a:lumMod val="85000"/>
                    <a:lumOff val="15000"/>
                  </a:schemeClr>
                </a:solidFill>
              </a:rPr>
              <a:t>:</a:t>
            </a:r>
          </a:p>
          <a:p>
            <a:pPr marL="268288" lvl="1" indent="0">
              <a:lnSpc>
                <a:spcPct val="120000"/>
              </a:lnSpc>
              <a:buNone/>
            </a:pPr>
            <a:r>
              <a:rPr lang="fr-FR" sz="1400" dirty="0">
                <a:solidFill>
                  <a:schemeClr val="tx1">
                    <a:lumMod val="85000"/>
                    <a:lumOff val="15000"/>
                  </a:schemeClr>
                </a:solidFill>
                <a:hlinkClick r:id="rId6"/>
              </a:rPr>
              <a:t>https://www.fne-aura.org/uploads/2018/12/ces_especes_qui_nous_derangent_frapna_bd.pdf</a:t>
            </a:r>
            <a:r>
              <a:rPr lang="fr-FR" sz="1400" dirty="0">
                <a:solidFill>
                  <a:schemeClr val="tx1">
                    <a:lumMod val="85000"/>
                    <a:lumOff val="15000"/>
                  </a:schemeClr>
                </a:solidFill>
              </a:rPr>
              <a:t> </a:t>
            </a:r>
          </a:p>
        </p:txBody>
      </p:sp>
      <p:sp>
        <p:nvSpPr>
          <p:cNvPr id="38" name="Rectangle 37">
            <a:extLst>
              <a:ext uri="{FF2B5EF4-FFF2-40B4-BE49-F238E27FC236}">
                <a16:creationId xmlns:a16="http://schemas.microsoft.com/office/drawing/2014/main" id="{101B6044-4E20-474C-AE1B-6D75E1F65DE4}"/>
              </a:ext>
            </a:extLst>
          </p:cNvPr>
          <p:cNvSpPr/>
          <p:nvPr/>
        </p:nvSpPr>
        <p:spPr>
          <a:xfrm>
            <a:off x="1694576" y="24791"/>
            <a:ext cx="8802847" cy="646331"/>
          </a:xfrm>
          <a:prstGeom prst="rect">
            <a:avLst/>
          </a:prstGeom>
        </p:spPr>
        <p:txBody>
          <a:bodyPr wrap="square">
            <a:spAutoFit/>
          </a:bodyPr>
          <a:lstStyle/>
          <a:p>
            <a:pPr algn="ctr"/>
            <a:r>
              <a:rPr lang="fr-FR" dirty="0">
                <a:solidFill>
                  <a:srgbClr val="CCCCFF"/>
                </a:solidFill>
                <a:latin typeface="Bookman Old Style" panose="02050604050505020204" pitchFamily="18" charset="0"/>
              </a:rPr>
              <a:t>Rendre les villes perméables - Journée d'échanges mercredi 29 septembre, Lyon - AERMC</a:t>
            </a:r>
          </a:p>
        </p:txBody>
      </p:sp>
      <p:pic>
        <p:nvPicPr>
          <p:cNvPr id="7" name="Image 6">
            <a:extLst>
              <a:ext uri="{FF2B5EF4-FFF2-40B4-BE49-F238E27FC236}">
                <a16:creationId xmlns:a16="http://schemas.microsoft.com/office/drawing/2014/main" id="{10D64609-BFF6-4044-A1A5-4226069BB3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2" y="394124"/>
            <a:ext cx="2153868" cy="1208646"/>
          </a:xfrm>
          <a:prstGeom prst="rect">
            <a:avLst/>
          </a:prstGeom>
        </p:spPr>
      </p:pic>
    </p:spTree>
    <p:extLst>
      <p:ext uri="{BB962C8B-B14F-4D97-AF65-F5344CB8AC3E}">
        <p14:creationId xmlns:p14="http://schemas.microsoft.com/office/powerpoint/2010/main" val="163087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e 28">
            <a:extLst>
              <a:ext uri="{FF2B5EF4-FFF2-40B4-BE49-F238E27FC236}">
                <a16:creationId xmlns:a16="http://schemas.microsoft.com/office/drawing/2014/main" id="{7708B58E-AEDA-4A2A-B9E7-B66464A3911B}"/>
              </a:ext>
            </a:extLst>
          </p:cNvPr>
          <p:cNvGrpSpPr/>
          <p:nvPr/>
        </p:nvGrpSpPr>
        <p:grpSpPr>
          <a:xfrm>
            <a:off x="3208814" y="1268123"/>
            <a:ext cx="8983186" cy="2789374"/>
            <a:chOff x="3208814" y="1268123"/>
            <a:chExt cx="8983186" cy="2789374"/>
          </a:xfrm>
        </p:grpSpPr>
        <p:grpSp>
          <p:nvGrpSpPr>
            <p:cNvPr id="249" name="Groupe 248">
              <a:extLst>
                <a:ext uri="{FF2B5EF4-FFF2-40B4-BE49-F238E27FC236}">
                  <a16:creationId xmlns:a16="http://schemas.microsoft.com/office/drawing/2014/main" id="{15B4B87C-F458-46C8-9F05-1D7774A1BAC8}"/>
                </a:ext>
              </a:extLst>
            </p:cNvPr>
            <p:cNvGrpSpPr/>
            <p:nvPr/>
          </p:nvGrpSpPr>
          <p:grpSpPr>
            <a:xfrm>
              <a:off x="8426624" y="3095769"/>
              <a:ext cx="188045" cy="489834"/>
              <a:chOff x="8097033" y="3305374"/>
              <a:chExt cx="280098" cy="729622"/>
            </a:xfrm>
          </p:grpSpPr>
          <p:sp>
            <p:nvSpPr>
              <p:cNvPr id="250" name="Lune 249">
                <a:extLst>
                  <a:ext uri="{FF2B5EF4-FFF2-40B4-BE49-F238E27FC236}">
                    <a16:creationId xmlns:a16="http://schemas.microsoft.com/office/drawing/2014/main" id="{ADB3C52B-7545-4FFA-8783-0972AA01B101}"/>
                  </a:ext>
                </a:extLst>
              </p:cNvPr>
              <p:cNvSpPr/>
              <p:nvPr/>
            </p:nvSpPr>
            <p:spPr>
              <a:xfrm rot="20379827">
                <a:off x="8097033" y="3450510"/>
                <a:ext cx="116243" cy="45223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251" name="Groupe 250">
                <a:extLst>
                  <a:ext uri="{FF2B5EF4-FFF2-40B4-BE49-F238E27FC236}">
                    <a16:creationId xmlns:a16="http://schemas.microsoft.com/office/drawing/2014/main" id="{14AA4C4F-0E01-4485-B992-B66A3A724522}"/>
                  </a:ext>
                </a:extLst>
              </p:cNvPr>
              <p:cNvGrpSpPr/>
              <p:nvPr/>
            </p:nvGrpSpPr>
            <p:grpSpPr>
              <a:xfrm>
                <a:off x="8105110" y="3305374"/>
                <a:ext cx="272021" cy="729622"/>
                <a:chOff x="8105110" y="3305374"/>
                <a:chExt cx="272021" cy="729622"/>
              </a:xfrm>
            </p:grpSpPr>
            <p:sp>
              <p:nvSpPr>
                <p:cNvPr id="252" name="Lune 251">
                  <a:extLst>
                    <a:ext uri="{FF2B5EF4-FFF2-40B4-BE49-F238E27FC236}">
                      <a16:creationId xmlns:a16="http://schemas.microsoft.com/office/drawing/2014/main" id="{8A7B64A2-D743-4923-BDCF-F911DCC63DFF}"/>
                    </a:ext>
                  </a:extLst>
                </p:cNvPr>
                <p:cNvSpPr/>
                <p:nvPr/>
              </p:nvSpPr>
              <p:spPr>
                <a:xfrm rot="10800000">
                  <a:off x="8211564" y="3305374"/>
                  <a:ext cx="99470" cy="54130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53" name="Lune 252">
                  <a:extLst>
                    <a:ext uri="{FF2B5EF4-FFF2-40B4-BE49-F238E27FC236}">
                      <a16:creationId xmlns:a16="http://schemas.microsoft.com/office/drawing/2014/main" id="{BD58B70F-E0AB-48CA-9677-6AED7FB918F5}"/>
                    </a:ext>
                  </a:extLst>
                </p:cNvPr>
                <p:cNvSpPr/>
                <p:nvPr/>
              </p:nvSpPr>
              <p:spPr>
                <a:xfrm rot="20379827">
                  <a:off x="8163081" y="3702824"/>
                  <a:ext cx="139029" cy="332172"/>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54" name="Lune 253">
                  <a:extLst>
                    <a:ext uri="{FF2B5EF4-FFF2-40B4-BE49-F238E27FC236}">
                      <a16:creationId xmlns:a16="http://schemas.microsoft.com/office/drawing/2014/main" id="{21749774-E07A-46A8-8521-BD44A281AD62}"/>
                    </a:ext>
                  </a:extLst>
                </p:cNvPr>
                <p:cNvSpPr/>
                <p:nvPr/>
              </p:nvSpPr>
              <p:spPr>
                <a:xfrm rot="10800000">
                  <a:off x="8279794" y="3336936"/>
                  <a:ext cx="97337" cy="59140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55" name="Lune 254">
                  <a:extLst>
                    <a:ext uri="{FF2B5EF4-FFF2-40B4-BE49-F238E27FC236}">
                      <a16:creationId xmlns:a16="http://schemas.microsoft.com/office/drawing/2014/main" id="{8A3E3696-5AFB-4988-8B54-8CF747B9A80D}"/>
                    </a:ext>
                  </a:extLst>
                </p:cNvPr>
                <p:cNvSpPr/>
                <p:nvPr/>
              </p:nvSpPr>
              <p:spPr>
                <a:xfrm rot="20691380">
                  <a:off x="8170922" y="3355380"/>
                  <a:ext cx="105623" cy="59564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56" name="Lune 255">
                  <a:extLst>
                    <a:ext uri="{FF2B5EF4-FFF2-40B4-BE49-F238E27FC236}">
                      <a16:creationId xmlns:a16="http://schemas.microsoft.com/office/drawing/2014/main" id="{6E4714A1-C7B5-420F-B39D-51430E5E010E}"/>
                    </a:ext>
                  </a:extLst>
                </p:cNvPr>
                <p:cNvSpPr/>
                <p:nvPr/>
              </p:nvSpPr>
              <p:spPr>
                <a:xfrm rot="20379827">
                  <a:off x="8105110" y="3625344"/>
                  <a:ext cx="120567" cy="339013"/>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sp>
          <p:nvSpPr>
            <p:cNvPr id="201" name="Rectangle : coins arrondis 200">
              <a:extLst>
                <a:ext uri="{FF2B5EF4-FFF2-40B4-BE49-F238E27FC236}">
                  <a16:creationId xmlns:a16="http://schemas.microsoft.com/office/drawing/2014/main" id="{31766B4E-4ACF-4BA5-8266-3E8EA2D00AE7}"/>
                </a:ext>
              </a:extLst>
            </p:cNvPr>
            <p:cNvSpPr/>
            <p:nvPr/>
          </p:nvSpPr>
          <p:spPr>
            <a:xfrm>
              <a:off x="3269262" y="3639113"/>
              <a:ext cx="8682606" cy="384228"/>
            </a:xfrm>
            <a:prstGeom prst="roundRect">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99" name="Lune 198">
              <a:extLst>
                <a:ext uri="{FF2B5EF4-FFF2-40B4-BE49-F238E27FC236}">
                  <a16:creationId xmlns:a16="http://schemas.microsoft.com/office/drawing/2014/main" id="{73705BF2-E75E-4618-AAE2-2D9E8660053B}"/>
                </a:ext>
              </a:extLst>
            </p:cNvPr>
            <p:cNvSpPr/>
            <p:nvPr/>
          </p:nvSpPr>
          <p:spPr>
            <a:xfrm rot="17486211">
              <a:off x="7038410" y="1306690"/>
              <a:ext cx="494388" cy="417253"/>
            </a:xfrm>
            <a:prstGeom prst="moon">
              <a:avLst>
                <a:gd name="adj" fmla="val 2386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05" name="Ellipse 204">
              <a:extLst>
                <a:ext uri="{FF2B5EF4-FFF2-40B4-BE49-F238E27FC236}">
                  <a16:creationId xmlns:a16="http://schemas.microsoft.com/office/drawing/2014/main" id="{D2845526-5608-4DD4-9DB3-6D2FB79E5856}"/>
                </a:ext>
              </a:extLst>
            </p:cNvPr>
            <p:cNvSpPr/>
            <p:nvPr/>
          </p:nvSpPr>
          <p:spPr>
            <a:xfrm>
              <a:off x="8241762" y="3300258"/>
              <a:ext cx="2294678" cy="660592"/>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04" name="Rectangle : coins arrondis 203">
              <a:extLst>
                <a:ext uri="{FF2B5EF4-FFF2-40B4-BE49-F238E27FC236}">
                  <a16:creationId xmlns:a16="http://schemas.microsoft.com/office/drawing/2014/main" id="{1CC8B49B-BD35-4CDE-B989-5FE5B8D4492C}"/>
                </a:ext>
              </a:extLst>
            </p:cNvPr>
            <p:cNvSpPr/>
            <p:nvPr/>
          </p:nvSpPr>
          <p:spPr>
            <a:xfrm>
              <a:off x="7974586" y="3882427"/>
              <a:ext cx="1439309" cy="150987"/>
            </a:xfrm>
            <a:prstGeom prst="roundRect">
              <a:avLst/>
            </a:prstGeom>
            <a:solidFill>
              <a:srgbClr val="FF99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03" name="Rectangle : coins arrondis 202">
              <a:extLst>
                <a:ext uri="{FF2B5EF4-FFF2-40B4-BE49-F238E27FC236}">
                  <a16:creationId xmlns:a16="http://schemas.microsoft.com/office/drawing/2014/main" id="{6E5E269B-9DD0-46D5-9CEF-F942AA5AAF87}"/>
                </a:ext>
              </a:extLst>
            </p:cNvPr>
            <p:cNvSpPr/>
            <p:nvPr/>
          </p:nvSpPr>
          <p:spPr>
            <a:xfrm>
              <a:off x="5239535" y="3521363"/>
              <a:ext cx="1816987" cy="131128"/>
            </a:xfrm>
            <a:prstGeom prst="roundRect">
              <a:avLst/>
            </a:prstGeom>
            <a:solidFill>
              <a:srgbClr val="FF99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18" name="Forme libre : forme 217">
              <a:extLst>
                <a:ext uri="{FF2B5EF4-FFF2-40B4-BE49-F238E27FC236}">
                  <a16:creationId xmlns:a16="http://schemas.microsoft.com/office/drawing/2014/main" id="{EE77781C-6930-4C8D-A855-9C3E855773C1}"/>
                </a:ext>
              </a:extLst>
            </p:cNvPr>
            <p:cNvSpPr/>
            <p:nvPr/>
          </p:nvSpPr>
          <p:spPr>
            <a:xfrm>
              <a:off x="3279913" y="3472753"/>
              <a:ext cx="8912087" cy="481575"/>
            </a:xfrm>
            <a:custGeom>
              <a:avLst/>
              <a:gdLst>
                <a:gd name="connsiteX0" fmla="*/ 0 w 9352722"/>
                <a:gd name="connsiteY0" fmla="*/ 133654 h 481575"/>
                <a:gd name="connsiteX1" fmla="*/ 1500809 w 9352722"/>
                <a:gd name="connsiteY1" fmla="*/ 272802 h 481575"/>
                <a:gd name="connsiteX2" fmla="*/ 2723322 w 9352722"/>
                <a:gd name="connsiteY2" fmla="*/ 481523 h 481575"/>
                <a:gd name="connsiteX3" fmla="*/ 3250096 w 9352722"/>
                <a:gd name="connsiteY3" fmla="*/ 252923 h 481575"/>
                <a:gd name="connsiteX4" fmla="*/ 4601817 w 9352722"/>
                <a:gd name="connsiteY4" fmla="*/ 133654 h 481575"/>
                <a:gd name="connsiteX5" fmla="*/ 6042991 w 9352722"/>
                <a:gd name="connsiteY5" fmla="*/ 392071 h 481575"/>
                <a:gd name="connsiteX6" fmla="*/ 7374835 w 9352722"/>
                <a:gd name="connsiteY6" fmla="*/ 421889 h 481575"/>
                <a:gd name="connsiteX7" fmla="*/ 8478078 w 9352722"/>
                <a:gd name="connsiteY7" fmla="*/ 123715 h 481575"/>
                <a:gd name="connsiteX8" fmla="*/ 8925339 w 9352722"/>
                <a:gd name="connsiteY8" fmla="*/ 14384 h 481575"/>
                <a:gd name="connsiteX9" fmla="*/ 9352722 w 9352722"/>
                <a:gd name="connsiteY9" fmla="*/ 4445 h 48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52722" h="481575">
                  <a:moveTo>
                    <a:pt x="0" y="133654"/>
                  </a:moveTo>
                  <a:cubicBezTo>
                    <a:pt x="523461" y="174239"/>
                    <a:pt x="1046922" y="214824"/>
                    <a:pt x="1500809" y="272802"/>
                  </a:cubicBezTo>
                  <a:cubicBezTo>
                    <a:pt x="1954696" y="330780"/>
                    <a:pt x="2431774" y="484836"/>
                    <a:pt x="2723322" y="481523"/>
                  </a:cubicBezTo>
                  <a:cubicBezTo>
                    <a:pt x="3014870" y="478210"/>
                    <a:pt x="2937014" y="310901"/>
                    <a:pt x="3250096" y="252923"/>
                  </a:cubicBezTo>
                  <a:cubicBezTo>
                    <a:pt x="3563178" y="194945"/>
                    <a:pt x="4136335" y="110463"/>
                    <a:pt x="4601817" y="133654"/>
                  </a:cubicBezTo>
                  <a:cubicBezTo>
                    <a:pt x="5067300" y="156845"/>
                    <a:pt x="5580821" y="344032"/>
                    <a:pt x="6042991" y="392071"/>
                  </a:cubicBezTo>
                  <a:cubicBezTo>
                    <a:pt x="6505161" y="440110"/>
                    <a:pt x="6968987" y="466615"/>
                    <a:pt x="7374835" y="421889"/>
                  </a:cubicBezTo>
                  <a:cubicBezTo>
                    <a:pt x="7780683" y="377163"/>
                    <a:pt x="8219661" y="191633"/>
                    <a:pt x="8478078" y="123715"/>
                  </a:cubicBezTo>
                  <a:cubicBezTo>
                    <a:pt x="8736495" y="55797"/>
                    <a:pt x="8779565" y="34262"/>
                    <a:pt x="8925339" y="14384"/>
                  </a:cubicBezTo>
                  <a:cubicBezTo>
                    <a:pt x="9071113" y="-5494"/>
                    <a:pt x="9211917" y="-525"/>
                    <a:pt x="9352722" y="4445"/>
                  </a:cubicBezTo>
                </a:path>
              </a:pathLst>
            </a:custGeom>
            <a:ln w="76200">
              <a:solidFill>
                <a:srgbClr val="00CCFF">
                  <a:alpha val="50196"/>
                </a:srgb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dirty="0">
                <a:latin typeface="Bookman Old Style" panose="02050604050505020204" pitchFamily="18" charset="0"/>
              </a:endParaRPr>
            </a:p>
          </p:txBody>
        </p:sp>
        <p:grpSp>
          <p:nvGrpSpPr>
            <p:cNvPr id="179" name="Groupe 178">
              <a:extLst>
                <a:ext uri="{FF2B5EF4-FFF2-40B4-BE49-F238E27FC236}">
                  <a16:creationId xmlns:a16="http://schemas.microsoft.com/office/drawing/2014/main" id="{20C61566-4CE5-4EB2-9B84-6D4D00CD8E2A}"/>
                </a:ext>
              </a:extLst>
            </p:cNvPr>
            <p:cNvGrpSpPr/>
            <p:nvPr/>
          </p:nvGrpSpPr>
          <p:grpSpPr>
            <a:xfrm>
              <a:off x="7938969" y="2555920"/>
              <a:ext cx="781205" cy="1100539"/>
              <a:chOff x="3785758" y="2329699"/>
              <a:chExt cx="781205" cy="1100539"/>
            </a:xfrm>
          </p:grpSpPr>
          <p:sp>
            <p:nvSpPr>
              <p:cNvPr id="180" name="Ellipse 179">
                <a:extLst>
                  <a:ext uri="{FF2B5EF4-FFF2-40B4-BE49-F238E27FC236}">
                    <a16:creationId xmlns:a16="http://schemas.microsoft.com/office/drawing/2014/main" id="{AFBB5E43-3E51-4D9D-8C68-9E55F46A123E}"/>
                  </a:ext>
                </a:extLst>
              </p:cNvPr>
              <p:cNvSpPr/>
              <p:nvPr/>
            </p:nvSpPr>
            <p:spPr>
              <a:xfrm>
                <a:off x="3785758" y="2413379"/>
                <a:ext cx="273019" cy="3162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81" name="Ellipse 180">
                <a:extLst>
                  <a:ext uri="{FF2B5EF4-FFF2-40B4-BE49-F238E27FC236}">
                    <a16:creationId xmlns:a16="http://schemas.microsoft.com/office/drawing/2014/main" id="{DA32005E-AEB8-43E7-8032-0CC0AAFD0153}"/>
                  </a:ext>
                </a:extLst>
              </p:cNvPr>
              <p:cNvSpPr/>
              <p:nvPr/>
            </p:nvSpPr>
            <p:spPr>
              <a:xfrm>
                <a:off x="4213373" y="2448456"/>
                <a:ext cx="302592" cy="35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82" name="Ellipse 181">
                <a:extLst>
                  <a:ext uri="{FF2B5EF4-FFF2-40B4-BE49-F238E27FC236}">
                    <a16:creationId xmlns:a16="http://schemas.microsoft.com/office/drawing/2014/main" id="{396749BE-AB7C-41DC-973A-86A0872BA2F9}"/>
                  </a:ext>
                </a:extLst>
              </p:cNvPr>
              <p:cNvSpPr/>
              <p:nvPr/>
            </p:nvSpPr>
            <p:spPr>
              <a:xfrm>
                <a:off x="3952438" y="2329699"/>
                <a:ext cx="326937" cy="378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183" name="Groupe 182">
                <a:extLst>
                  <a:ext uri="{FF2B5EF4-FFF2-40B4-BE49-F238E27FC236}">
                    <a16:creationId xmlns:a16="http://schemas.microsoft.com/office/drawing/2014/main" id="{07C32099-945A-4278-84ED-46ACCE50D97A}"/>
                  </a:ext>
                </a:extLst>
              </p:cNvPr>
              <p:cNvGrpSpPr/>
              <p:nvPr/>
            </p:nvGrpSpPr>
            <p:grpSpPr>
              <a:xfrm>
                <a:off x="3850094" y="2502220"/>
                <a:ext cx="716869" cy="928018"/>
                <a:chOff x="3850094" y="2502220"/>
                <a:chExt cx="716869" cy="928018"/>
              </a:xfrm>
            </p:grpSpPr>
            <p:sp>
              <p:nvSpPr>
                <p:cNvPr id="184" name="Rectangle 183">
                  <a:extLst>
                    <a:ext uri="{FF2B5EF4-FFF2-40B4-BE49-F238E27FC236}">
                      <a16:creationId xmlns:a16="http://schemas.microsoft.com/office/drawing/2014/main" id="{F062E52E-3512-4584-A6E9-84CA4C565E66}"/>
                    </a:ext>
                  </a:extLst>
                </p:cNvPr>
                <p:cNvSpPr/>
                <p:nvPr/>
              </p:nvSpPr>
              <p:spPr>
                <a:xfrm>
                  <a:off x="4093055" y="2986226"/>
                  <a:ext cx="114637" cy="4440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185" name="Groupe 184">
                  <a:extLst>
                    <a:ext uri="{FF2B5EF4-FFF2-40B4-BE49-F238E27FC236}">
                      <a16:creationId xmlns:a16="http://schemas.microsoft.com/office/drawing/2014/main" id="{80207AD2-323D-4A2B-BF2A-660D4BCE93D4}"/>
                    </a:ext>
                  </a:extLst>
                </p:cNvPr>
                <p:cNvGrpSpPr/>
                <p:nvPr/>
              </p:nvGrpSpPr>
              <p:grpSpPr>
                <a:xfrm>
                  <a:off x="3850094" y="2502220"/>
                  <a:ext cx="716869" cy="597304"/>
                  <a:chOff x="3850094" y="2502220"/>
                  <a:chExt cx="716869" cy="597304"/>
                </a:xfrm>
              </p:grpSpPr>
              <p:sp>
                <p:nvSpPr>
                  <p:cNvPr id="186" name="Ellipse 185">
                    <a:extLst>
                      <a:ext uri="{FF2B5EF4-FFF2-40B4-BE49-F238E27FC236}">
                        <a16:creationId xmlns:a16="http://schemas.microsoft.com/office/drawing/2014/main" id="{5DA1E11C-B32E-449E-9008-95CCD02EA618}"/>
                      </a:ext>
                    </a:extLst>
                  </p:cNvPr>
                  <p:cNvSpPr/>
                  <p:nvPr/>
                </p:nvSpPr>
                <p:spPr>
                  <a:xfrm>
                    <a:off x="3850094" y="2674447"/>
                    <a:ext cx="326937" cy="378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87" name="Ellipse 186">
                    <a:extLst>
                      <a:ext uri="{FF2B5EF4-FFF2-40B4-BE49-F238E27FC236}">
                        <a16:creationId xmlns:a16="http://schemas.microsoft.com/office/drawing/2014/main" id="{82EE0F5D-3574-4D37-A311-9F4007D07184}"/>
                      </a:ext>
                    </a:extLst>
                  </p:cNvPr>
                  <p:cNvSpPr/>
                  <p:nvPr/>
                </p:nvSpPr>
                <p:spPr>
                  <a:xfrm>
                    <a:off x="4055246" y="2502220"/>
                    <a:ext cx="283430" cy="3283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88" name="Ellipse 187">
                    <a:extLst>
                      <a:ext uri="{FF2B5EF4-FFF2-40B4-BE49-F238E27FC236}">
                        <a16:creationId xmlns:a16="http://schemas.microsoft.com/office/drawing/2014/main" id="{9768A74A-C140-4F8E-B263-0819F3168C10}"/>
                      </a:ext>
                    </a:extLst>
                  </p:cNvPr>
                  <p:cNvSpPr/>
                  <p:nvPr/>
                </p:nvSpPr>
                <p:spPr>
                  <a:xfrm>
                    <a:off x="4085907" y="2742441"/>
                    <a:ext cx="308238" cy="35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89" name="Ellipse 188">
                    <a:extLst>
                      <a:ext uri="{FF2B5EF4-FFF2-40B4-BE49-F238E27FC236}">
                        <a16:creationId xmlns:a16="http://schemas.microsoft.com/office/drawing/2014/main" id="{29642FFA-D7E4-4B60-8352-563F31C87798}"/>
                      </a:ext>
                    </a:extLst>
                  </p:cNvPr>
                  <p:cNvSpPr/>
                  <p:nvPr/>
                </p:nvSpPr>
                <p:spPr>
                  <a:xfrm>
                    <a:off x="4240026" y="2627467"/>
                    <a:ext cx="326937" cy="378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90" name="Ellipse 189">
                    <a:extLst>
                      <a:ext uri="{FF2B5EF4-FFF2-40B4-BE49-F238E27FC236}">
                        <a16:creationId xmlns:a16="http://schemas.microsoft.com/office/drawing/2014/main" id="{7E817976-E6E0-41CF-8333-E67CBB31D0FB}"/>
                      </a:ext>
                    </a:extLst>
                  </p:cNvPr>
                  <p:cNvSpPr/>
                  <p:nvPr/>
                </p:nvSpPr>
                <p:spPr>
                  <a:xfrm>
                    <a:off x="3948031" y="2541056"/>
                    <a:ext cx="302592" cy="35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grpSp>
        <p:grpSp>
          <p:nvGrpSpPr>
            <p:cNvPr id="78" name="Groupe 77">
              <a:extLst>
                <a:ext uri="{FF2B5EF4-FFF2-40B4-BE49-F238E27FC236}">
                  <a16:creationId xmlns:a16="http://schemas.microsoft.com/office/drawing/2014/main" id="{722661F5-3FA6-4A7F-B128-7504BCDCAECC}"/>
                </a:ext>
              </a:extLst>
            </p:cNvPr>
            <p:cNvGrpSpPr/>
            <p:nvPr/>
          </p:nvGrpSpPr>
          <p:grpSpPr>
            <a:xfrm>
              <a:off x="5219880" y="2719106"/>
              <a:ext cx="781205" cy="1100539"/>
              <a:chOff x="3785758" y="2329699"/>
              <a:chExt cx="781205" cy="1100539"/>
            </a:xfrm>
          </p:grpSpPr>
          <p:sp>
            <p:nvSpPr>
              <p:cNvPr id="70" name="Ellipse 69">
                <a:extLst>
                  <a:ext uri="{FF2B5EF4-FFF2-40B4-BE49-F238E27FC236}">
                    <a16:creationId xmlns:a16="http://schemas.microsoft.com/office/drawing/2014/main" id="{F34FEF6A-588A-4488-AC0E-1F8C40FAE476}"/>
                  </a:ext>
                </a:extLst>
              </p:cNvPr>
              <p:cNvSpPr/>
              <p:nvPr/>
            </p:nvSpPr>
            <p:spPr>
              <a:xfrm>
                <a:off x="3785758" y="2413379"/>
                <a:ext cx="273019" cy="3162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72" name="Ellipse 71">
                <a:extLst>
                  <a:ext uri="{FF2B5EF4-FFF2-40B4-BE49-F238E27FC236}">
                    <a16:creationId xmlns:a16="http://schemas.microsoft.com/office/drawing/2014/main" id="{DCAA7388-5211-4145-A1A9-D1D0C4272425}"/>
                  </a:ext>
                </a:extLst>
              </p:cNvPr>
              <p:cNvSpPr/>
              <p:nvPr/>
            </p:nvSpPr>
            <p:spPr>
              <a:xfrm>
                <a:off x="4213373" y="2448456"/>
                <a:ext cx="302592" cy="35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73" name="Ellipse 72">
                <a:extLst>
                  <a:ext uri="{FF2B5EF4-FFF2-40B4-BE49-F238E27FC236}">
                    <a16:creationId xmlns:a16="http://schemas.microsoft.com/office/drawing/2014/main" id="{8AEE2503-728F-4C95-9C90-902EBA3EDA2A}"/>
                  </a:ext>
                </a:extLst>
              </p:cNvPr>
              <p:cNvSpPr/>
              <p:nvPr/>
            </p:nvSpPr>
            <p:spPr>
              <a:xfrm>
                <a:off x="3952438" y="2329699"/>
                <a:ext cx="326937" cy="378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76" name="Groupe 75">
                <a:extLst>
                  <a:ext uri="{FF2B5EF4-FFF2-40B4-BE49-F238E27FC236}">
                    <a16:creationId xmlns:a16="http://schemas.microsoft.com/office/drawing/2014/main" id="{0F08916D-B206-4064-BE03-A1FF6FAB50FE}"/>
                  </a:ext>
                </a:extLst>
              </p:cNvPr>
              <p:cNvGrpSpPr/>
              <p:nvPr/>
            </p:nvGrpSpPr>
            <p:grpSpPr>
              <a:xfrm>
                <a:off x="3850094" y="2502220"/>
                <a:ext cx="716869" cy="928018"/>
                <a:chOff x="3850094" y="2502220"/>
                <a:chExt cx="716869" cy="928018"/>
              </a:xfrm>
            </p:grpSpPr>
            <p:sp>
              <p:nvSpPr>
                <p:cNvPr id="17" name="Rectangle 16">
                  <a:extLst>
                    <a:ext uri="{FF2B5EF4-FFF2-40B4-BE49-F238E27FC236}">
                      <a16:creationId xmlns:a16="http://schemas.microsoft.com/office/drawing/2014/main" id="{E8406D5E-12A3-4D8B-B75A-03C0A47158A2}"/>
                    </a:ext>
                  </a:extLst>
                </p:cNvPr>
                <p:cNvSpPr/>
                <p:nvPr/>
              </p:nvSpPr>
              <p:spPr>
                <a:xfrm>
                  <a:off x="4093055" y="2986226"/>
                  <a:ext cx="114637" cy="4440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75" name="Groupe 74">
                  <a:extLst>
                    <a:ext uri="{FF2B5EF4-FFF2-40B4-BE49-F238E27FC236}">
                      <a16:creationId xmlns:a16="http://schemas.microsoft.com/office/drawing/2014/main" id="{3ADE5219-E7EB-4C70-8725-50E45CDA2556}"/>
                    </a:ext>
                  </a:extLst>
                </p:cNvPr>
                <p:cNvGrpSpPr/>
                <p:nvPr/>
              </p:nvGrpSpPr>
              <p:grpSpPr>
                <a:xfrm>
                  <a:off x="3850094" y="2502220"/>
                  <a:ext cx="716869" cy="597304"/>
                  <a:chOff x="3850094" y="2502220"/>
                  <a:chExt cx="716869" cy="597304"/>
                </a:xfrm>
              </p:grpSpPr>
              <p:sp>
                <p:nvSpPr>
                  <p:cNvPr id="18" name="Ellipse 17">
                    <a:extLst>
                      <a:ext uri="{FF2B5EF4-FFF2-40B4-BE49-F238E27FC236}">
                        <a16:creationId xmlns:a16="http://schemas.microsoft.com/office/drawing/2014/main" id="{8C1E3DF8-3BBD-4E7D-8108-83A118FCF1FA}"/>
                      </a:ext>
                    </a:extLst>
                  </p:cNvPr>
                  <p:cNvSpPr/>
                  <p:nvPr/>
                </p:nvSpPr>
                <p:spPr>
                  <a:xfrm>
                    <a:off x="3850094" y="2674447"/>
                    <a:ext cx="326937" cy="378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68" name="Ellipse 67">
                    <a:extLst>
                      <a:ext uri="{FF2B5EF4-FFF2-40B4-BE49-F238E27FC236}">
                        <a16:creationId xmlns:a16="http://schemas.microsoft.com/office/drawing/2014/main" id="{400D41B3-6CA8-48CE-AECF-C9ADB83459EC}"/>
                      </a:ext>
                    </a:extLst>
                  </p:cNvPr>
                  <p:cNvSpPr/>
                  <p:nvPr/>
                </p:nvSpPr>
                <p:spPr>
                  <a:xfrm>
                    <a:off x="4055246" y="2502220"/>
                    <a:ext cx="283430" cy="3283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69" name="Ellipse 68">
                    <a:extLst>
                      <a:ext uri="{FF2B5EF4-FFF2-40B4-BE49-F238E27FC236}">
                        <a16:creationId xmlns:a16="http://schemas.microsoft.com/office/drawing/2014/main" id="{B13648B6-308A-4350-83A3-DA6925B1BD5D}"/>
                      </a:ext>
                    </a:extLst>
                  </p:cNvPr>
                  <p:cNvSpPr/>
                  <p:nvPr/>
                </p:nvSpPr>
                <p:spPr>
                  <a:xfrm>
                    <a:off x="4085907" y="2742441"/>
                    <a:ext cx="308238" cy="35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71" name="Ellipse 70">
                    <a:extLst>
                      <a:ext uri="{FF2B5EF4-FFF2-40B4-BE49-F238E27FC236}">
                        <a16:creationId xmlns:a16="http://schemas.microsoft.com/office/drawing/2014/main" id="{32F1A121-A738-4666-BA52-66E1C60B272C}"/>
                      </a:ext>
                    </a:extLst>
                  </p:cNvPr>
                  <p:cNvSpPr/>
                  <p:nvPr/>
                </p:nvSpPr>
                <p:spPr>
                  <a:xfrm>
                    <a:off x="4240026" y="2627467"/>
                    <a:ext cx="326937" cy="378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74" name="Ellipse 73">
                    <a:extLst>
                      <a:ext uri="{FF2B5EF4-FFF2-40B4-BE49-F238E27FC236}">
                        <a16:creationId xmlns:a16="http://schemas.microsoft.com/office/drawing/2014/main" id="{A5B90C2F-374F-4F5F-B1D8-C2545A361360}"/>
                      </a:ext>
                    </a:extLst>
                  </p:cNvPr>
                  <p:cNvSpPr/>
                  <p:nvPr/>
                </p:nvSpPr>
                <p:spPr>
                  <a:xfrm>
                    <a:off x="3948031" y="2541056"/>
                    <a:ext cx="302592" cy="35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grpSp>
        <p:grpSp>
          <p:nvGrpSpPr>
            <p:cNvPr id="79" name="Groupe 78">
              <a:extLst>
                <a:ext uri="{FF2B5EF4-FFF2-40B4-BE49-F238E27FC236}">
                  <a16:creationId xmlns:a16="http://schemas.microsoft.com/office/drawing/2014/main" id="{854254DF-6406-4399-8529-2CC2B1E5878C}"/>
                </a:ext>
              </a:extLst>
            </p:cNvPr>
            <p:cNvGrpSpPr/>
            <p:nvPr/>
          </p:nvGrpSpPr>
          <p:grpSpPr>
            <a:xfrm>
              <a:off x="6037423" y="2842249"/>
              <a:ext cx="781205" cy="1100539"/>
              <a:chOff x="3785758" y="2329699"/>
              <a:chExt cx="781205" cy="1100539"/>
            </a:xfrm>
          </p:grpSpPr>
          <p:sp>
            <p:nvSpPr>
              <p:cNvPr id="80" name="Ellipse 79">
                <a:extLst>
                  <a:ext uri="{FF2B5EF4-FFF2-40B4-BE49-F238E27FC236}">
                    <a16:creationId xmlns:a16="http://schemas.microsoft.com/office/drawing/2014/main" id="{754D64DB-0D70-45F5-8E15-78F3518BC9DF}"/>
                  </a:ext>
                </a:extLst>
              </p:cNvPr>
              <p:cNvSpPr/>
              <p:nvPr/>
            </p:nvSpPr>
            <p:spPr>
              <a:xfrm>
                <a:off x="3785758" y="2413379"/>
                <a:ext cx="273019" cy="3162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81" name="Ellipse 80">
                <a:extLst>
                  <a:ext uri="{FF2B5EF4-FFF2-40B4-BE49-F238E27FC236}">
                    <a16:creationId xmlns:a16="http://schemas.microsoft.com/office/drawing/2014/main" id="{FBAE4EC0-1C5C-44D7-90FB-5DA76C392F64}"/>
                  </a:ext>
                </a:extLst>
              </p:cNvPr>
              <p:cNvSpPr/>
              <p:nvPr/>
            </p:nvSpPr>
            <p:spPr>
              <a:xfrm>
                <a:off x="4213373" y="2448456"/>
                <a:ext cx="302592" cy="35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82" name="Ellipse 81">
                <a:extLst>
                  <a:ext uri="{FF2B5EF4-FFF2-40B4-BE49-F238E27FC236}">
                    <a16:creationId xmlns:a16="http://schemas.microsoft.com/office/drawing/2014/main" id="{F7AA40DA-7CDD-4F0D-B4EC-79B714687275}"/>
                  </a:ext>
                </a:extLst>
              </p:cNvPr>
              <p:cNvSpPr/>
              <p:nvPr/>
            </p:nvSpPr>
            <p:spPr>
              <a:xfrm>
                <a:off x="3952438" y="2329699"/>
                <a:ext cx="326937" cy="378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83" name="Groupe 82">
                <a:extLst>
                  <a:ext uri="{FF2B5EF4-FFF2-40B4-BE49-F238E27FC236}">
                    <a16:creationId xmlns:a16="http://schemas.microsoft.com/office/drawing/2014/main" id="{5BFC0351-F48C-41B5-9C95-6B0DD6E874E0}"/>
                  </a:ext>
                </a:extLst>
              </p:cNvPr>
              <p:cNvGrpSpPr/>
              <p:nvPr/>
            </p:nvGrpSpPr>
            <p:grpSpPr>
              <a:xfrm>
                <a:off x="3850094" y="2502220"/>
                <a:ext cx="716869" cy="928018"/>
                <a:chOff x="3850094" y="2502220"/>
                <a:chExt cx="716869" cy="928018"/>
              </a:xfrm>
            </p:grpSpPr>
            <p:sp>
              <p:nvSpPr>
                <p:cNvPr id="84" name="Rectangle 83">
                  <a:extLst>
                    <a:ext uri="{FF2B5EF4-FFF2-40B4-BE49-F238E27FC236}">
                      <a16:creationId xmlns:a16="http://schemas.microsoft.com/office/drawing/2014/main" id="{3C7B0B46-0CBA-4417-81F7-916C62C196DB}"/>
                    </a:ext>
                  </a:extLst>
                </p:cNvPr>
                <p:cNvSpPr/>
                <p:nvPr/>
              </p:nvSpPr>
              <p:spPr>
                <a:xfrm>
                  <a:off x="4093055" y="2986226"/>
                  <a:ext cx="114637" cy="4440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85" name="Groupe 84">
                  <a:extLst>
                    <a:ext uri="{FF2B5EF4-FFF2-40B4-BE49-F238E27FC236}">
                      <a16:creationId xmlns:a16="http://schemas.microsoft.com/office/drawing/2014/main" id="{D33C24F7-6BFE-45F0-BE1A-8A85CD8D3209}"/>
                    </a:ext>
                  </a:extLst>
                </p:cNvPr>
                <p:cNvGrpSpPr/>
                <p:nvPr/>
              </p:nvGrpSpPr>
              <p:grpSpPr>
                <a:xfrm>
                  <a:off x="3850094" y="2502220"/>
                  <a:ext cx="716869" cy="597304"/>
                  <a:chOff x="3850094" y="2502220"/>
                  <a:chExt cx="716869" cy="597304"/>
                </a:xfrm>
              </p:grpSpPr>
              <p:sp>
                <p:nvSpPr>
                  <p:cNvPr id="86" name="Ellipse 85">
                    <a:extLst>
                      <a:ext uri="{FF2B5EF4-FFF2-40B4-BE49-F238E27FC236}">
                        <a16:creationId xmlns:a16="http://schemas.microsoft.com/office/drawing/2014/main" id="{F234A420-9609-403A-A5A3-9589658A6D5D}"/>
                      </a:ext>
                    </a:extLst>
                  </p:cNvPr>
                  <p:cNvSpPr/>
                  <p:nvPr/>
                </p:nvSpPr>
                <p:spPr>
                  <a:xfrm>
                    <a:off x="3850094" y="2674447"/>
                    <a:ext cx="326937" cy="378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87" name="Ellipse 86">
                    <a:extLst>
                      <a:ext uri="{FF2B5EF4-FFF2-40B4-BE49-F238E27FC236}">
                        <a16:creationId xmlns:a16="http://schemas.microsoft.com/office/drawing/2014/main" id="{74C0E753-1246-46AB-89C3-F905BFFF34C7}"/>
                      </a:ext>
                    </a:extLst>
                  </p:cNvPr>
                  <p:cNvSpPr/>
                  <p:nvPr/>
                </p:nvSpPr>
                <p:spPr>
                  <a:xfrm>
                    <a:off x="4055246" y="2502220"/>
                    <a:ext cx="283430" cy="3283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88" name="Ellipse 87">
                    <a:extLst>
                      <a:ext uri="{FF2B5EF4-FFF2-40B4-BE49-F238E27FC236}">
                        <a16:creationId xmlns:a16="http://schemas.microsoft.com/office/drawing/2014/main" id="{9C8CF4E4-D046-42EF-8183-3A0FD28F5B55}"/>
                      </a:ext>
                    </a:extLst>
                  </p:cNvPr>
                  <p:cNvSpPr/>
                  <p:nvPr/>
                </p:nvSpPr>
                <p:spPr>
                  <a:xfrm>
                    <a:off x="4085907" y="2742441"/>
                    <a:ext cx="308238" cy="35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89" name="Ellipse 88">
                    <a:extLst>
                      <a:ext uri="{FF2B5EF4-FFF2-40B4-BE49-F238E27FC236}">
                        <a16:creationId xmlns:a16="http://schemas.microsoft.com/office/drawing/2014/main" id="{034B35ED-6DB4-4CC2-A5BA-28B67F84C311}"/>
                      </a:ext>
                    </a:extLst>
                  </p:cNvPr>
                  <p:cNvSpPr/>
                  <p:nvPr/>
                </p:nvSpPr>
                <p:spPr>
                  <a:xfrm>
                    <a:off x="4240026" y="2627467"/>
                    <a:ext cx="326937" cy="378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90" name="Ellipse 89">
                    <a:extLst>
                      <a:ext uri="{FF2B5EF4-FFF2-40B4-BE49-F238E27FC236}">
                        <a16:creationId xmlns:a16="http://schemas.microsoft.com/office/drawing/2014/main" id="{4344CB34-0CF9-4525-9E8B-7D00DCED7636}"/>
                      </a:ext>
                    </a:extLst>
                  </p:cNvPr>
                  <p:cNvSpPr/>
                  <p:nvPr/>
                </p:nvSpPr>
                <p:spPr>
                  <a:xfrm>
                    <a:off x="3948031" y="2541056"/>
                    <a:ext cx="302592" cy="35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grpSp>
        <p:grpSp>
          <p:nvGrpSpPr>
            <p:cNvPr id="102" name="Groupe 101">
              <a:extLst>
                <a:ext uri="{FF2B5EF4-FFF2-40B4-BE49-F238E27FC236}">
                  <a16:creationId xmlns:a16="http://schemas.microsoft.com/office/drawing/2014/main" id="{22495DA6-E856-4614-9191-4287E694E0D9}"/>
                </a:ext>
              </a:extLst>
            </p:cNvPr>
            <p:cNvGrpSpPr/>
            <p:nvPr/>
          </p:nvGrpSpPr>
          <p:grpSpPr>
            <a:xfrm>
              <a:off x="8075042" y="3310195"/>
              <a:ext cx="188045" cy="489834"/>
              <a:chOff x="8097033" y="3305374"/>
              <a:chExt cx="280098" cy="729622"/>
            </a:xfrm>
          </p:grpSpPr>
          <p:sp>
            <p:nvSpPr>
              <p:cNvPr id="99" name="Lune 98">
                <a:extLst>
                  <a:ext uri="{FF2B5EF4-FFF2-40B4-BE49-F238E27FC236}">
                    <a16:creationId xmlns:a16="http://schemas.microsoft.com/office/drawing/2014/main" id="{B527496D-5D71-4DB8-8633-F5A68B44554B}"/>
                  </a:ext>
                </a:extLst>
              </p:cNvPr>
              <p:cNvSpPr/>
              <p:nvPr/>
            </p:nvSpPr>
            <p:spPr>
              <a:xfrm rot="20379827">
                <a:off x="8097033" y="3450510"/>
                <a:ext cx="116243" cy="45223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101" name="Groupe 100">
                <a:extLst>
                  <a:ext uri="{FF2B5EF4-FFF2-40B4-BE49-F238E27FC236}">
                    <a16:creationId xmlns:a16="http://schemas.microsoft.com/office/drawing/2014/main" id="{043E76D8-6512-4642-A592-2A948F983A8D}"/>
                  </a:ext>
                </a:extLst>
              </p:cNvPr>
              <p:cNvGrpSpPr/>
              <p:nvPr/>
            </p:nvGrpSpPr>
            <p:grpSpPr>
              <a:xfrm>
                <a:off x="8105110" y="3305374"/>
                <a:ext cx="272021" cy="729622"/>
                <a:chOff x="8105110" y="3305374"/>
                <a:chExt cx="272021" cy="729622"/>
              </a:xfrm>
            </p:grpSpPr>
            <p:sp>
              <p:nvSpPr>
                <p:cNvPr id="98" name="Lune 97">
                  <a:extLst>
                    <a:ext uri="{FF2B5EF4-FFF2-40B4-BE49-F238E27FC236}">
                      <a16:creationId xmlns:a16="http://schemas.microsoft.com/office/drawing/2014/main" id="{BC646A28-350D-477C-98C1-D48DAA279FD1}"/>
                    </a:ext>
                  </a:extLst>
                </p:cNvPr>
                <p:cNvSpPr/>
                <p:nvPr/>
              </p:nvSpPr>
              <p:spPr>
                <a:xfrm rot="10800000">
                  <a:off x="8211564" y="3305374"/>
                  <a:ext cx="99470" cy="54130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92" name="Lune 91">
                  <a:extLst>
                    <a:ext uri="{FF2B5EF4-FFF2-40B4-BE49-F238E27FC236}">
                      <a16:creationId xmlns:a16="http://schemas.microsoft.com/office/drawing/2014/main" id="{95DD9C0D-95C3-4D5A-BC8A-7BB386A80AE0}"/>
                    </a:ext>
                  </a:extLst>
                </p:cNvPr>
                <p:cNvSpPr/>
                <p:nvPr/>
              </p:nvSpPr>
              <p:spPr>
                <a:xfrm rot="20379827">
                  <a:off x="8163081" y="3702824"/>
                  <a:ext cx="139029" cy="332172"/>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94" name="Lune 93">
                  <a:extLst>
                    <a:ext uri="{FF2B5EF4-FFF2-40B4-BE49-F238E27FC236}">
                      <a16:creationId xmlns:a16="http://schemas.microsoft.com/office/drawing/2014/main" id="{7BF5CFCC-7642-4AA9-907A-1FE1AB74051E}"/>
                    </a:ext>
                  </a:extLst>
                </p:cNvPr>
                <p:cNvSpPr/>
                <p:nvPr/>
              </p:nvSpPr>
              <p:spPr>
                <a:xfrm rot="10800000">
                  <a:off x="8279794" y="3336936"/>
                  <a:ext cx="97337" cy="59140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95" name="Lune 94">
                  <a:extLst>
                    <a:ext uri="{FF2B5EF4-FFF2-40B4-BE49-F238E27FC236}">
                      <a16:creationId xmlns:a16="http://schemas.microsoft.com/office/drawing/2014/main" id="{B0779999-F880-4541-B4D1-DC0D06CABEFA}"/>
                    </a:ext>
                  </a:extLst>
                </p:cNvPr>
                <p:cNvSpPr/>
                <p:nvPr/>
              </p:nvSpPr>
              <p:spPr>
                <a:xfrm rot="20691380">
                  <a:off x="8170922" y="3355380"/>
                  <a:ext cx="105623" cy="59564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00" name="Lune 99">
                  <a:extLst>
                    <a:ext uri="{FF2B5EF4-FFF2-40B4-BE49-F238E27FC236}">
                      <a16:creationId xmlns:a16="http://schemas.microsoft.com/office/drawing/2014/main" id="{18BF3E95-A00F-4A13-8DE8-5D506AEC83FF}"/>
                    </a:ext>
                  </a:extLst>
                </p:cNvPr>
                <p:cNvSpPr/>
                <p:nvPr/>
              </p:nvSpPr>
              <p:spPr>
                <a:xfrm rot="20379827">
                  <a:off x="8105110" y="3625344"/>
                  <a:ext cx="120567" cy="339013"/>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grpSp>
          <p:nvGrpSpPr>
            <p:cNvPr id="103" name="Groupe 102">
              <a:extLst>
                <a:ext uri="{FF2B5EF4-FFF2-40B4-BE49-F238E27FC236}">
                  <a16:creationId xmlns:a16="http://schemas.microsoft.com/office/drawing/2014/main" id="{659B751F-8D02-45F1-B69B-82D3217D8763}"/>
                </a:ext>
              </a:extLst>
            </p:cNvPr>
            <p:cNvGrpSpPr/>
            <p:nvPr/>
          </p:nvGrpSpPr>
          <p:grpSpPr>
            <a:xfrm>
              <a:off x="8218276" y="1940701"/>
              <a:ext cx="570809" cy="528249"/>
              <a:chOff x="261005" y="2490338"/>
              <a:chExt cx="213398" cy="186933"/>
            </a:xfrm>
          </p:grpSpPr>
          <p:sp>
            <p:nvSpPr>
              <p:cNvPr id="104" name="Larme 103">
                <a:extLst>
                  <a:ext uri="{FF2B5EF4-FFF2-40B4-BE49-F238E27FC236}">
                    <a16:creationId xmlns:a16="http://schemas.microsoft.com/office/drawing/2014/main" id="{367B8F5B-7688-4178-B117-5E0420C59FD8}"/>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05" name="Larme 104">
                <a:extLst>
                  <a:ext uri="{FF2B5EF4-FFF2-40B4-BE49-F238E27FC236}">
                    <a16:creationId xmlns:a16="http://schemas.microsoft.com/office/drawing/2014/main" id="{84BFEFA4-9289-4552-9D7A-C9AFBE689F3E}"/>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06" name="Groupe 105">
              <a:extLst>
                <a:ext uri="{FF2B5EF4-FFF2-40B4-BE49-F238E27FC236}">
                  <a16:creationId xmlns:a16="http://schemas.microsoft.com/office/drawing/2014/main" id="{C6D1E5BB-6ECE-4104-8FAB-AB4127CF278A}"/>
                </a:ext>
              </a:extLst>
            </p:cNvPr>
            <p:cNvGrpSpPr/>
            <p:nvPr/>
          </p:nvGrpSpPr>
          <p:grpSpPr>
            <a:xfrm>
              <a:off x="9376609" y="2377562"/>
              <a:ext cx="570809" cy="528249"/>
              <a:chOff x="261005" y="2490338"/>
              <a:chExt cx="213398" cy="186933"/>
            </a:xfrm>
          </p:grpSpPr>
          <p:sp>
            <p:nvSpPr>
              <p:cNvPr id="107" name="Larme 106">
                <a:extLst>
                  <a:ext uri="{FF2B5EF4-FFF2-40B4-BE49-F238E27FC236}">
                    <a16:creationId xmlns:a16="http://schemas.microsoft.com/office/drawing/2014/main" id="{2F9F9E14-EE0B-404F-A742-32B0C232AB98}"/>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08" name="Larme 107">
                <a:extLst>
                  <a:ext uri="{FF2B5EF4-FFF2-40B4-BE49-F238E27FC236}">
                    <a16:creationId xmlns:a16="http://schemas.microsoft.com/office/drawing/2014/main" id="{F7AB7600-781C-4ECB-AB93-2B100AF48923}"/>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09" name="Groupe 108">
              <a:extLst>
                <a:ext uri="{FF2B5EF4-FFF2-40B4-BE49-F238E27FC236}">
                  <a16:creationId xmlns:a16="http://schemas.microsoft.com/office/drawing/2014/main" id="{AEFCA63D-597E-4B3E-A6BC-0805EB2E8C60}"/>
                </a:ext>
              </a:extLst>
            </p:cNvPr>
            <p:cNvGrpSpPr/>
            <p:nvPr/>
          </p:nvGrpSpPr>
          <p:grpSpPr>
            <a:xfrm rot="17789339">
              <a:off x="8817820" y="2475211"/>
              <a:ext cx="375391" cy="347402"/>
              <a:chOff x="261005" y="2490338"/>
              <a:chExt cx="213398" cy="186933"/>
            </a:xfrm>
          </p:grpSpPr>
          <p:sp>
            <p:nvSpPr>
              <p:cNvPr id="110" name="Larme 109">
                <a:extLst>
                  <a:ext uri="{FF2B5EF4-FFF2-40B4-BE49-F238E27FC236}">
                    <a16:creationId xmlns:a16="http://schemas.microsoft.com/office/drawing/2014/main" id="{24702280-D953-4D80-BEE3-DA012B0A67CA}"/>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11" name="Larme 110">
                <a:extLst>
                  <a:ext uri="{FF2B5EF4-FFF2-40B4-BE49-F238E27FC236}">
                    <a16:creationId xmlns:a16="http://schemas.microsoft.com/office/drawing/2014/main" id="{8B5F9FAC-249D-4DDC-B14F-3A192B752269}"/>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12" name="Groupe 111">
              <a:extLst>
                <a:ext uri="{FF2B5EF4-FFF2-40B4-BE49-F238E27FC236}">
                  <a16:creationId xmlns:a16="http://schemas.microsoft.com/office/drawing/2014/main" id="{19E820F0-8F21-42F9-8B70-25EEBBBFDBF3}"/>
                </a:ext>
              </a:extLst>
            </p:cNvPr>
            <p:cNvGrpSpPr/>
            <p:nvPr/>
          </p:nvGrpSpPr>
          <p:grpSpPr>
            <a:xfrm rot="17153131">
              <a:off x="4031974" y="2018595"/>
              <a:ext cx="441689" cy="408756"/>
              <a:chOff x="261005" y="2490338"/>
              <a:chExt cx="213398" cy="186933"/>
            </a:xfrm>
          </p:grpSpPr>
          <p:sp>
            <p:nvSpPr>
              <p:cNvPr id="113" name="Larme 112">
                <a:extLst>
                  <a:ext uri="{FF2B5EF4-FFF2-40B4-BE49-F238E27FC236}">
                    <a16:creationId xmlns:a16="http://schemas.microsoft.com/office/drawing/2014/main" id="{52132964-18FD-4AE2-8A27-161B05600BA4}"/>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14" name="Larme 113">
                <a:extLst>
                  <a:ext uri="{FF2B5EF4-FFF2-40B4-BE49-F238E27FC236}">
                    <a16:creationId xmlns:a16="http://schemas.microsoft.com/office/drawing/2014/main" id="{0BAA5646-06A7-475E-9308-263B51185F4C}"/>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15" name="Groupe 114">
              <a:extLst>
                <a:ext uri="{FF2B5EF4-FFF2-40B4-BE49-F238E27FC236}">
                  <a16:creationId xmlns:a16="http://schemas.microsoft.com/office/drawing/2014/main" id="{0081B729-B65B-4B2F-8D05-C07AC47490D1}"/>
                </a:ext>
              </a:extLst>
            </p:cNvPr>
            <p:cNvGrpSpPr/>
            <p:nvPr/>
          </p:nvGrpSpPr>
          <p:grpSpPr>
            <a:xfrm rot="18486081">
              <a:off x="5758649" y="2044500"/>
              <a:ext cx="396489" cy="235970"/>
              <a:chOff x="261005" y="2490338"/>
              <a:chExt cx="213398" cy="186933"/>
            </a:xfrm>
          </p:grpSpPr>
          <p:sp>
            <p:nvSpPr>
              <p:cNvPr id="116" name="Larme 115">
                <a:extLst>
                  <a:ext uri="{FF2B5EF4-FFF2-40B4-BE49-F238E27FC236}">
                    <a16:creationId xmlns:a16="http://schemas.microsoft.com/office/drawing/2014/main" id="{E8B8415A-3728-462E-8368-33BCA44D671E}"/>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17" name="Larme 116">
                <a:extLst>
                  <a:ext uri="{FF2B5EF4-FFF2-40B4-BE49-F238E27FC236}">
                    <a16:creationId xmlns:a16="http://schemas.microsoft.com/office/drawing/2014/main" id="{FD5D5147-B8FA-4245-951B-0B0C0205E533}"/>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18" name="Groupe 117">
              <a:extLst>
                <a:ext uri="{FF2B5EF4-FFF2-40B4-BE49-F238E27FC236}">
                  <a16:creationId xmlns:a16="http://schemas.microsoft.com/office/drawing/2014/main" id="{5DDDD25C-E466-4363-B95F-77898EAF4E3C}"/>
                </a:ext>
              </a:extLst>
            </p:cNvPr>
            <p:cNvGrpSpPr/>
            <p:nvPr/>
          </p:nvGrpSpPr>
          <p:grpSpPr>
            <a:xfrm>
              <a:off x="8856963" y="1773298"/>
              <a:ext cx="366654" cy="339316"/>
              <a:chOff x="261005" y="2490338"/>
              <a:chExt cx="213398" cy="186933"/>
            </a:xfrm>
          </p:grpSpPr>
          <p:sp>
            <p:nvSpPr>
              <p:cNvPr id="119" name="Larme 118">
                <a:extLst>
                  <a:ext uri="{FF2B5EF4-FFF2-40B4-BE49-F238E27FC236}">
                    <a16:creationId xmlns:a16="http://schemas.microsoft.com/office/drawing/2014/main" id="{B94D87AE-58C9-4D49-93F4-47B064AF93D8}"/>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20" name="Larme 119">
                <a:extLst>
                  <a:ext uri="{FF2B5EF4-FFF2-40B4-BE49-F238E27FC236}">
                    <a16:creationId xmlns:a16="http://schemas.microsoft.com/office/drawing/2014/main" id="{BFCBF005-0F54-43F4-AC68-B1BAB6089308}"/>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21" name="Groupe 120">
              <a:extLst>
                <a:ext uri="{FF2B5EF4-FFF2-40B4-BE49-F238E27FC236}">
                  <a16:creationId xmlns:a16="http://schemas.microsoft.com/office/drawing/2014/main" id="{1327A367-68C5-4952-9AA2-6A4335E02F10}"/>
                </a:ext>
              </a:extLst>
            </p:cNvPr>
            <p:cNvGrpSpPr/>
            <p:nvPr/>
          </p:nvGrpSpPr>
          <p:grpSpPr>
            <a:xfrm rot="18861714">
              <a:off x="4924550" y="2276310"/>
              <a:ext cx="389070" cy="461589"/>
              <a:chOff x="261005" y="2490338"/>
              <a:chExt cx="213398" cy="186933"/>
            </a:xfrm>
          </p:grpSpPr>
          <p:sp>
            <p:nvSpPr>
              <p:cNvPr id="122" name="Larme 121">
                <a:extLst>
                  <a:ext uri="{FF2B5EF4-FFF2-40B4-BE49-F238E27FC236}">
                    <a16:creationId xmlns:a16="http://schemas.microsoft.com/office/drawing/2014/main" id="{987472D9-0AB4-47AF-BFE5-0BB354837890}"/>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23" name="Larme 122">
                <a:extLst>
                  <a:ext uri="{FF2B5EF4-FFF2-40B4-BE49-F238E27FC236}">
                    <a16:creationId xmlns:a16="http://schemas.microsoft.com/office/drawing/2014/main" id="{26813627-09DC-47CE-A49B-39FE628EE00A}"/>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24" name="Groupe 123">
              <a:extLst>
                <a:ext uri="{FF2B5EF4-FFF2-40B4-BE49-F238E27FC236}">
                  <a16:creationId xmlns:a16="http://schemas.microsoft.com/office/drawing/2014/main" id="{71BD7E05-ECEB-47DD-8EFF-FCE54BD96716}"/>
                </a:ext>
              </a:extLst>
            </p:cNvPr>
            <p:cNvGrpSpPr/>
            <p:nvPr/>
          </p:nvGrpSpPr>
          <p:grpSpPr>
            <a:xfrm rot="18994511">
              <a:off x="4672906" y="1604260"/>
              <a:ext cx="441689" cy="408756"/>
              <a:chOff x="261005" y="2490338"/>
              <a:chExt cx="213398" cy="186933"/>
            </a:xfrm>
          </p:grpSpPr>
          <p:sp>
            <p:nvSpPr>
              <p:cNvPr id="125" name="Larme 124">
                <a:extLst>
                  <a:ext uri="{FF2B5EF4-FFF2-40B4-BE49-F238E27FC236}">
                    <a16:creationId xmlns:a16="http://schemas.microsoft.com/office/drawing/2014/main" id="{C6310550-7CC4-4413-8A7C-CBB18717002F}"/>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26" name="Larme 125">
                <a:extLst>
                  <a:ext uri="{FF2B5EF4-FFF2-40B4-BE49-F238E27FC236}">
                    <a16:creationId xmlns:a16="http://schemas.microsoft.com/office/drawing/2014/main" id="{43D562A8-5A6E-406B-90C0-3D7B7F801A8E}"/>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27" name="Groupe 126">
              <a:extLst>
                <a:ext uri="{FF2B5EF4-FFF2-40B4-BE49-F238E27FC236}">
                  <a16:creationId xmlns:a16="http://schemas.microsoft.com/office/drawing/2014/main" id="{540C2287-9C70-4888-A9DD-CE80F67985B2}"/>
                </a:ext>
              </a:extLst>
            </p:cNvPr>
            <p:cNvGrpSpPr/>
            <p:nvPr/>
          </p:nvGrpSpPr>
          <p:grpSpPr>
            <a:xfrm rot="18486081">
              <a:off x="6932402" y="1959836"/>
              <a:ext cx="396489" cy="235970"/>
              <a:chOff x="261005" y="2490338"/>
              <a:chExt cx="213398" cy="186933"/>
            </a:xfrm>
          </p:grpSpPr>
          <p:sp>
            <p:nvSpPr>
              <p:cNvPr id="128" name="Larme 127">
                <a:extLst>
                  <a:ext uri="{FF2B5EF4-FFF2-40B4-BE49-F238E27FC236}">
                    <a16:creationId xmlns:a16="http://schemas.microsoft.com/office/drawing/2014/main" id="{B1F7DAD4-1792-4118-B142-17FFCCF203C2}"/>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29" name="Larme 128">
                <a:extLst>
                  <a:ext uri="{FF2B5EF4-FFF2-40B4-BE49-F238E27FC236}">
                    <a16:creationId xmlns:a16="http://schemas.microsoft.com/office/drawing/2014/main" id="{13DFE346-763F-43E6-BB37-E6EB3AA79A00}"/>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30" name="Groupe 129">
              <a:extLst>
                <a:ext uri="{FF2B5EF4-FFF2-40B4-BE49-F238E27FC236}">
                  <a16:creationId xmlns:a16="http://schemas.microsoft.com/office/drawing/2014/main" id="{5AF61D9E-7BD6-4AA9-9ED9-0148E5785176}"/>
                </a:ext>
              </a:extLst>
            </p:cNvPr>
            <p:cNvGrpSpPr/>
            <p:nvPr/>
          </p:nvGrpSpPr>
          <p:grpSpPr>
            <a:xfrm rot="18486081">
              <a:off x="5515251" y="1554218"/>
              <a:ext cx="396489" cy="235970"/>
              <a:chOff x="261005" y="2490338"/>
              <a:chExt cx="213398" cy="186933"/>
            </a:xfrm>
          </p:grpSpPr>
          <p:sp>
            <p:nvSpPr>
              <p:cNvPr id="131" name="Larme 130">
                <a:extLst>
                  <a:ext uri="{FF2B5EF4-FFF2-40B4-BE49-F238E27FC236}">
                    <a16:creationId xmlns:a16="http://schemas.microsoft.com/office/drawing/2014/main" id="{0DC062D8-DEC7-4066-A007-6E20E598FAA3}"/>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32" name="Larme 131">
                <a:extLst>
                  <a:ext uri="{FF2B5EF4-FFF2-40B4-BE49-F238E27FC236}">
                    <a16:creationId xmlns:a16="http://schemas.microsoft.com/office/drawing/2014/main" id="{71389061-2916-43A9-B20D-9FB2AD984462}"/>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33" name="Groupe 132">
              <a:extLst>
                <a:ext uri="{FF2B5EF4-FFF2-40B4-BE49-F238E27FC236}">
                  <a16:creationId xmlns:a16="http://schemas.microsoft.com/office/drawing/2014/main" id="{872B91E7-B1A3-4ECC-BF15-CC3005B89FCC}"/>
                </a:ext>
              </a:extLst>
            </p:cNvPr>
            <p:cNvGrpSpPr/>
            <p:nvPr/>
          </p:nvGrpSpPr>
          <p:grpSpPr>
            <a:xfrm rot="18486081">
              <a:off x="6687822" y="1429175"/>
              <a:ext cx="396489" cy="235970"/>
              <a:chOff x="261005" y="2490338"/>
              <a:chExt cx="213398" cy="186933"/>
            </a:xfrm>
          </p:grpSpPr>
          <p:sp>
            <p:nvSpPr>
              <p:cNvPr id="134" name="Larme 133">
                <a:extLst>
                  <a:ext uri="{FF2B5EF4-FFF2-40B4-BE49-F238E27FC236}">
                    <a16:creationId xmlns:a16="http://schemas.microsoft.com/office/drawing/2014/main" id="{DD5136DD-E48C-42A6-85B9-729172B42D31}"/>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35" name="Larme 134">
                <a:extLst>
                  <a:ext uri="{FF2B5EF4-FFF2-40B4-BE49-F238E27FC236}">
                    <a16:creationId xmlns:a16="http://schemas.microsoft.com/office/drawing/2014/main" id="{20B9068B-F34E-4178-BEC6-7A8D8ACB6B0C}"/>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36" name="Groupe 135">
              <a:extLst>
                <a:ext uri="{FF2B5EF4-FFF2-40B4-BE49-F238E27FC236}">
                  <a16:creationId xmlns:a16="http://schemas.microsoft.com/office/drawing/2014/main" id="{5553A9CA-1082-4485-941A-61663098DF2A}"/>
                </a:ext>
              </a:extLst>
            </p:cNvPr>
            <p:cNvGrpSpPr/>
            <p:nvPr/>
          </p:nvGrpSpPr>
          <p:grpSpPr>
            <a:xfrm>
              <a:off x="7495947" y="1506212"/>
              <a:ext cx="570809" cy="528249"/>
              <a:chOff x="261005" y="2490338"/>
              <a:chExt cx="213398" cy="186933"/>
            </a:xfrm>
          </p:grpSpPr>
          <p:sp>
            <p:nvSpPr>
              <p:cNvPr id="137" name="Larme 136">
                <a:extLst>
                  <a:ext uri="{FF2B5EF4-FFF2-40B4-BE49-F238E27FC236}">
                    <a16:creationId xmlns:a16="http://schemas.microsoft.com/office/drawing/2014/main" id="{CCC548BF-4E7A-4341-A568-40B27D9D1BC5}"/>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38" name="Larme 137">
                <a:extLst>
                  <a:ext uri="{FF2B5EF4-FFF2-40B4-BE49-F238E27FC236}">
                    <a16:creationId xmlns:a16="http://schemas.microsoft.com/office/drawing/2014/main" id="{FDF41295-BB56-40AE-B6CB-E1925220F607}"/>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39" name="Groupe 138">
              <a:extLst>
                <a:ext uri="{FF2B5EF4-FFF2-40B4-BE49-F238E27FC236}">
                  <a16:creationId xmlns:a16="http://schemas.microsoft.com/office/drawing/2014/main" id="{87407CDA-85A9-4712-9407-62E1C1EC0E25}"/>
                </a:ext>
              </a:extLst>
            </p:cNvPr>
            <p:cNvGrpSpPr/>
            <p:nvPr/>
          </p:nvGrpSpPr>
          <p:grpSpPr>
            <a:xfrm>
              <a:off x="7409404" y="2197473"/>
              <a:ext cx="570809" cy="528249"/>
              <a:chOff x="261005" y="2490338"/>
              <a:chExt cx="213398" cy="186933"/>
            </a:xfrm>
          </p:grpSpPr>
          <p:sp>
            <p:nvSpPr>
              <p:cNvPr id="140" name="Larme 139">
                <a:extLst>
                  <a:ext uri="{FF2B5EF4-FFF2-40B4-BE49-F238E27FC236}">
                    <a16:creationId xmlns:a16="http://schemas.microsoft.com/office/drawing/2014/main" id="{C694BA35-3367-4017-9F43-10D2137EDF8F}"/>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41" name="Larme 140">
                <a:extLst>
                  <a:ext uri="{FF2B5EF4-FFF2-40B4-BE49-F238E27FC236}">
                    <a16:creationId xmlns:a16="http://schemas.microsoft.com/office/drawing/2014/main" id="{77BFAAE8-FE23-445F-B041-3E33B7451A49}"/>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42" name="Groupe 141">
              <a:extLst>
                <a:ext uri="{FF2B5EF4-FFF2-40B4-BE49-F238E27FC236}">
                  <a16:creationId xmlns:a16="http://schemas.microsoft.com/office/drawing/2014/main" id="{A3A220E0-6FCA-444D-9B83-F9B492D6AD7C}"/>
                </a:ext>
              </a:extLst>
            </p:cNvPr>
            <p:cNvGrpSpPr/>
            <p:nvPr/>
          </p:nvGrpSpPr>
          <p:grpSpPr>
            <a:xfrm rot="18486081">
              <a:off x="9713279" y="1748838"/>
              <a:ext cx="396489" cy="235970"/>
              <a:chOff x="261005" y="2490338"/>
              <a:chExt cx="213398" cy="186933"/>
            </a:xfrm>
          </p:grpSpPr>
          <p:sp>
            <p:nvSpPr>
              <p:cNvPr id="143" name="Larme 142">
                <a:extLst>
                  <a:ext uri="{FF2B5EF4-FFF2-40B4-BE49-F238E27FC236}">
                    <a16:creationId xmlns:a16="http://schemas.microsoft.com/office/drawing/2014/main" id="{3558883B-C26E-4DD2-9795-B9BECB44409F}"/>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44" name="Larme 143">
                <a:extLst>
                  <a:ext uri="{FF2B5EF4-FFF2-40B4-BE49-F238E27FC236}">
                    <a16:creationId xmlns:a16="http://schemas.microsoft.com/office/drawing/2014/main" id="{DA8D0C1C-B64D-4DB0-8952-C91E77FD6214}"/>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45" name="Groupe 144">
              <a:extLst>
                <a:ext uri="{FF2B5EF4-FFF2-40B4-BE49-F238E27FC236}">
                  <a16:creationId xmlns:a16="http://schemas.microsoft.com/office/drawing/2014/main" id="{3A3DF8C4-C138-49DE-B6C9-CF22897E0A95}"/>
                </a:ext>
              </a:extLst>
            </p:cNvPr>
            <p:cNvGrpSpPr/>
            <p:nvPr/>
          </p:nvGrpSpPr>
          <p:grpSpPr>
            <a:xfrm rot="18486081">
              <a:off x="6417515" y="2285282"/>
              <a:ext cx="396489" cy="235970"/>
              <a:chOff x="261005" y="2490338"/>
              <a:chExt cx="213398" cy="186933"/>
            </a:xfrm>
          </p:grpSpPr>
          <p:sp>
            <p:nvSpPr>
              <p:cNvPr id="146" name="Larme 145">
                <a:extLst>
                  <a:ext uri="{FF2B5EF4-FFF2-40B4-BE49-F238E27FC236}">
                    <a16:creationId xmlns:a16="http://schemas.microsoft.com/office/drawing/2014/main" id="{3964EDC9-2BD2-41E0-A88A-4E72B64FFC09}"/>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47" name="Larme 146">
                <a:extLst>
                  <a:ext uri="{FF2B5EF4-FFF2-40B4-BE49-F238E27FC236}">
                    <a16:creationId xmlns:a16="http://schemas.microsoft.com/office/drawing/2014/main" id="{728AFD03-4EE2-48FE-8E28-26E515B9C3BF}"/>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48" name="Groupe 147">
              <a:extLst>
                <a:ext uri="{FF2B5EF4-FFF2-40B4-BE49-F238E27FC236}">
                  <a16:creationId xmlns:a16="http://schemas.microsoft.com/office/drawing/2014/main" id="{95A15531-ACF2-4735-8547-5F993C55931B}"/>
                </a:ext>
              </a:extLst>
            </p:cNvPr>
            <p:cNvGrpSpPr/>
            <p:nvPr/>
          </p:nvGrpSpPr>
          <p:grpSpPr>
            <a:xfrm rot="18486081">
              <a:off x="6175342" y="1666859"/>
              <a:ext cx="396489" cy="235970"/>
              <a:chOff x="261005" y="2490338"/>
              <a:chExt cx="213398" cy="186933"/>
            </a:xfrm>
          </p:grpSpPr>
          <p:sp>
            <p:nvSpPr>
              <p:cNvPr id="149" name="Larme 148">
                <a:extLst>
                  <a:ext uri="{FF2B5EF4-FFF2-40B4-BE49-F238E27FC236}">
                    <a16:creationId xmlns:a16="http://schemas.microsoft.com/office/drawing/2014/main" id="{651F51DD-51C8-4323-AA2C-C24C4C785C47}"/>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50" name="Larme 149">
                <a:extLst>
                  <a:ext uri="{FF2B5EF4-FFF2-40B4-BE49-F238E27FC236}">
                    <a16:creationId xmlns:a16="http://schemas.microsoft.com/office/drawing/2014/main" id="{B1A7C395-2D3E-432B-829F-9E570143E317}"/>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51" name="Groupe 150">
              <a:extLst>
                <a:ext uri="{FF2B5EF4-FFF2-40B4-BE49-F238E27FC236}">
                  <a16:creationId xmlns:a16="http://schemas.microsoft.com/office/drawing/2014/main" id="{48C8E43B-5497-4FEE-9FCF-B9450F2D21DF}"/>
                </a:ext>
              </a:extLst>
            </p:cNvPr>
            <p:cNvGrpSpPr/>
            <p:nvPr/>
          </p:nvGrpSpPr>
          <p:grpSpPr>
            <a:xfrm rot="18486081">
              <a:off x="10040034" y="2095805"/>
              <a:ext cx="396489" cy="235970"/>
              <a:chOff x="261005" y="2490338"/>
              <a:chExt cx="213398" cy="186933"/>
            </a:xfrm>
          </p:grpSpPr>
          <p:sp>
            <p:nvSpPr>
              <p:cNvPr id="152" name="Larme 151">
                <a:extLst>
                  <a:ext uri="{FF2B5EF4-FFF2-40B4-BE49-F238E27FC236}">
                    <a16:creationId xmlns:a16="http://schemas.microsoft.com/office/drawing/2014/main" id="{3435BBA0-9CFA-4041-8AF9-5A9FE9160E02}"/>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53" name="Larme 152">
                <a:extLst>
                  <a:ext uri="{FF2B5EF4-FFF2-40B4-BE49-F238E27FC236}">
                    <a16:creationId xmlns:a16="http://schemas.microsoft.com/office/drawing/2014/main" id="{FC6DE408-0D62-43ED-BD6E-5E41EC4CB2A8}"/>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57" name="Groupe 156">
              <a:extLst>
                <a:ext uri="{FF2B5EF4-FFF2-40B4-BE49-F238E27FC236}">
                  <a16:creationId xmlns:a16="http://schemas.microsoft.com/office/drawing/2014/main" id="{DAC2A4AB-3E65-477E-BEDF-847751D9E95B}"/>
                </a:ext>
              </a:extLst>
            </p:cNvPr>
            <p:cNvGrpSpPr/>
            <p:nvPr/>
          </p:nvGrpSpPr>
          <p:grpSpPr>
            <a:xfrm rot="18356443">
              <a:off x="10687036" y="2550737"/>
              <a:ext cx="570809" cy="528249"/>
              <a:chOff x="261005" y="2490338"/>
              <a:chExt cx="213398" cy="186933"/>
            </a:xfrm>
          </p:grpSpPr>
          <p:sp>
            <p:nvSpPr>
              <p:cNvPr id="158" name="Larme 157">
                <a:extLst>
                  <a:ext uri="{FF2B5EF4-FFF2-40B4-BE49-F238E27FC236}">
                    <a16:creationId xmlns:a16="http://schemas.microsoft.com/office/drawing/2014/main" id="{BF1AB170-97E2-47E7-8B1F-0FDF8C98A2E6}"/>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59" name="Larme 158">
                <a:extLst>
                  <a:ext uri="{FF2B5EF4-FFF2-40B4-BE49-F238E27FC236}">
                    <a16:creationId xmlns:a16="http://schemas.microsoft.com/office/drawing/2014/main" id="{9A1EC1E7-F01E-4D64-A40D-B3E9F1C72562}"/>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60" name="Groupe 159">
              <a:extLst>
                <a:ext uri="{FF2B5EF4-FFF2-40B4-BE49-F238E27FC236}">
                  <a16:creationId xmlns:a16="http://schemas.microsoft.com/office/drawing/2014/main" id="{A8D687E2-9E07-4101-9B5D-863C0AF6FB43}"/>
                </a:ext>
              </a:extLst>
            </p:cNvPr>
            <p:cNvGrpSpPr/>
            <p:nvPr/>
          </p:nvGrpSpPr>
          <p:grpSpPr>
            <a:xfrm>
              <a:off x="10443409" y="1547061"/>
              <a:ext cx="570809" cy="528249"/>
              <a:chOff x="261005" y="2490338"/>
              <a:chExt cx="213398" cy="186933"/>
            </a:xfrm>
          </p:grpSpPr>
          <p:sp>
            <p:nvSpPr>
              <p:cNvPr id="161" name="Larme 160">
                <a:extLst>
                  <a:ext uri="{FF2B5EF4-FFF2-40B4-BE49-F238E27FC236}">
                    <a16:creationId xmlns:a16="http://schemas.microsoft.com/office/drawing/2014/main" id="{BB57C807-2501-4849-948B-06B22B0858D3}"/>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62" name="Larme 161">
                <a:extLst>
                  <a:ext uri="{FF2B5EF4-FFF2-40B4-BE49-F238E27FC236}">
                    <a16:creationId xmlns:a16="http://schemas.microsoft.com/office/drawing/2014/main" id="{F3365B9C-4F0E-4FD5-B0B3-64B59A1181EE}"/>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63" name="Groupe 162">
              <a:extLst>
                <a:ext uri="{FF2B5EF4-FFF2-40B4-BE49-F238E27FC236}">
                  <a16:creationId xmlns:a16="http://schemas.microsoft.com/office/drawing/2014/main" id="{702489DB-68DF-45C3-A622-A476A13B8649}"/>
                </a:ext>
              </a:extLst>
            </p:cNvPr>
            <p:cNvGrpSpPr/>
            <p:nvPr/>
          </p:nvGrpSpPr>
          <p:grpSpPr>
            <a:xfrm>
              <a:off x="10129241" y="2582451"/>
              <a:ext cx="366654" cy="339316"/>
              <a:chOff x="261005" y="2490338"/>
              <a:chExt cx="213398" cy="186933"/>
            </a:xfrm>
          </p:grpSpPr>
          <p:sp>
            <p:nvSpPr>
              <p:cNvPr id="164" name="Larme 163">
                <a:extLst>
                  <a:ext uri="{FF2B5EF4-FFF2-40B4-BE49-F238E27FC236}">
                    <a16:creationId xmlns:a16="http://schemas.microsoft.com/office/drawing/2014/main" id="{0EB97E3D-A899-4CD5-B9B7-BDE28E150210}"/>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65" name="Larme 164">
                <a:extLst>
                  <a:ext uri="{FF2B5EF4-FFF2-40B4-BE49-F238E27FC236}">
                    <a16:creationId xmlns:a16="http://schemas.microsoft.com/office/drawing/2014/main" id="{DD9B8510-61DB-4878-BC32-FB6EB097BD7A}"/>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71" name="Groupe 170">
              <a:extLst>
                <a:ext uri="{FF2B5EF4-FFF2-40B4-BE49-F238E27FC236}">
                  <a16:creationId xmlns:a16="http://schemas.microsoft.com/office/drawing/2014/main" id="{2FB3582A-1C9E-4D33-ADDD-27D0E0649980}"/>
                </a:ext>
              </a:extLst>
            </p:cNvPr>
            <p:cNvGrpSpPr/>
            <p:nvPr/>
          </p:nvGrpSpPr>
          <p:grpSpPr>
            <a:xfrm>
              <a:off x="5944282" y="3392166"/>
              <a:ext cx="185296" cy="482674"/>
              <a:chOff x="8097033" y="3305374"/>
              <a:chExt cx="280098" cy="729622"/>
            </a:xfrm>
          </p:grpSpPr>
          <p:sp>
            <p:nvSpPr>
              <p:cNvPr id="172" name="Lune 171">
                <a:extLst>
                  <a:ext uri="{FF2B5EF4-FFF2-40B4-BE49-F238E27FC236}">
                    <a16:creationId xmlns:a16="http://schemas.microsoft.com/office/drawing/2014/main" id="{44F7324F-1AEA-48CD-95B9-D082D72D55E6}"/>
                  </a:ext>
                </a:extLst>
              </p:cNvPr>
              <p:cNvSpPr/>
              <p:nvPr/>
            </p:nvSpPr>
            <p:spPr>
              <a:xfrm rot="20379827">
                <a:off x="8097033" y="3450510"/>
                <a:ext cx="116243" cy="45223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173" name="Groupe 172">
                <a:extLst>
                  <a:ext uri="{FF2B5EF4-FFF2-40B4-BE49-F238E27FC236}">
                    <a16:creationId xmlns:a16="http://schemas.microsoft.com/office/drawing/2014/main" id="{43B4E309-E819-4E68-914D-5DCD5B17F276}"/>
                  </a:ext>
                </a:extLst>
              </p:cNvPr>
              <p:cNvGrpSpPr/>
              <p:nvPr/>
            </p:nvGrpSpPr>
            <p:grpSpPr>
              <a:xfrm>
                <a:off x="8105110" y="3305374"/>
                <a:ext cx="272021" cy="729622"/>
                <a:chOff x="8105110" y="3305374"/>
                <a:chExt cx="272021" cy="729622"/>
              </a:xfrm>
            </p:grpSpPr>
            <p:sp>
              <p:nvSpPr>
                <p:cNvPr id="174" name="Lune 173">
                  <a:extLst>
                    <a:ext uri="{FF2B5EF4-FFF2-40B4-BE49-F238E27FC236}">
                      <a16:creationId xmlns:a16="http://schemas.microsoft.com/office/drawing/2014/main" id="{8B1A0AB0-9FF1-4970-B9DC-579227638AE8}"/>
                    </a:ext>
                  </a:extLst>
                </p:cNvPr>
                <p:cNvSpPr/>
                <p:nvPr/>
              </p:nvSpPr>
              <p:spPr>
                <a:xfrm rot="10800000">
                  <a:off x="8211564" y="3305374"/>
                  <a:ext cx="99470" cy="54130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75" name="Lune 174">
                  <a:extLst>
                    <a:ext uri="{FF2B5EF4-FFF2-40B4-BE49-F238E27FC236}">
                      <a16:creationId xmlns:a16="http://schemas.microsoft.com/office/drawing/2014/main" id="{8B3B2170-242B-47E3-987B-B9B92C32DAC0}"/>
                    </a:ext>
                  </a:extLst>
                </p:cNvPr>
                <p:cNvSpPr/>
                <p:nvPr/>
              </p:nvSpPr>
              <p:spPr>
                <a:xfrm rot="20379827">
                  <a:off x="8163081" y="3702824"/>
                  <a:ext cx="139029" cy="332172"/>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76" name="Lune 175">
                  <a:extLst>
                    <a:ext uri="{FF2B5EF4-FFF2-40B4-BE49-F238E27FC236}">
                      <a16:creationId xmlns:a16="http://schemas.microsoft.com/office/drawing/2014/main" id="{1DAC0003-844B-4A58-B7F4-D3F32EA26151}"/>
                    </a:ext>
                  </a:extLst>
                </p:cNvPr>
                <p:cNvSpPr/>
                <p:nvPr/>
              </p:nvSpPr>
              <p:spPr>
                <a:xfrm rot="10800000">
                  <a:off x="8279794" y="3336936"/>
                  <a:ext cx="97337" cy="59140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77" name="Lune 176">
                  <a:extLst>
                    <a:ext uri="{FF2B5EF4-FFF2-40B4-BE49-F238E27FC236}">
                      <a16:creationId xmlns:a16="http://schemas.microsoft.com/office/drawing/2014/main" id="{F8FB14A7-F84B-42CF-BD34-D63C915D41B4}"/>
                    </a:ext>
                  </a:extLst>
                </p:cNvPr>
                <p:cNvSpPr/>
                <p:nvPr/>
              </p:nvSpPr>
              <p:spPr>
                <a:xfrm rot="20691380">
                  <a:off x="8170922" y="3355380"/>
                  <a:ext cx="105623" cy="59564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78" name="Lune 177">
                  <a:extLst>
                    <a:ext uri="{FF2B5EF4-FFF2-40B4-BE49-F238E27FC236}">
                      <a16:creationId xmlns:a16="http://schemas.microsoft.com/office/drawing/2014/main" id="{00D9C6CD-47C5-41CB-A3AC-3D8D9420D718}"/>
                    </a:ext>
                  </a:extLst>
                </p:cNvPr>
                <p:cNvSpPr/>
                <p:nvPr/>
              </p:nvSpPr>
              <p:spPr>
                <a:xfrm rot="20379827">
                  <a:off x="8105110" y="3625344"/>
                  <a:ext cx="120567" cy="339013"/>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grpSp>
          <p:nvGrpSpPr>
            <p:cNvPr id="191" name="Groupe 190">
              <a:extLst>
                <a:ext uri="{FF2B5EF4-FFF2-40B4-BE49-F238E27FC236}">
                  <a16:creationId xmlns:a16="http://schemas.microsoft.com/office/drawing/2014/main" id="{DDB0E45C-752F-4E05-8019-EAB989518BC8}"/>
                </a:ext>
              </a:extLst>
            </p:cNvPr>
            <p:cNvGrpSpPr/>
            <p:nvPr/>
          </p:nvGrpSpPr>
          <p:grpSpPr>
            <a:xfrm rot="21242168">
              <a:off x="3660422" y="2552479"/>
              <a:ext cx="396489" cy="235970"/>
              <a:chOff x="261005" y="2490338"/>
              <a:chExt cx="213398" cy="186933"/>
            </a:xfrm>
          </p:grpSpPr>
          <p:sp>
            <p:nvSpPr>
              <p:cNvPr id="192" name="Larme 191">
                <a:extLst>
                  <a:ext uri="{FF2B5EF4-FFF2-40B4-BE49-F238E27FC236}">
                    <a16:creationId xmlns:a16="http://schemas.microsoft.com/office/drawing/2014/main" id="{1FDDE7C0-6B5A-456E-B9C2-090C4778B4D4}"/>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93" name="Larme 192">
                <a:extLst>
                  <a:ext uri="{FF2B5EF4-FFF2-40B4-BE49-F238E27FC236}">
                    <a16:creationId xmlns:a16="http://schemas.microsoft.com/office/drawing/2014/main" id="{80BA544C-B65E-4562-9266-869728793A9D}"/>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194" name="Groupe 193">
              <a:extLst>
                <a:ext uri="{FF2B5EF4-FFF2-40B4-BE49-F238E27FC236}">
                  <a16:creationId xmlns:a16="http://schemas.microsoft.com/office/drawing/2014/main" id="{19192436-3C9F-492D-8DBC-75A02EBE5D0D}"/>
                </a:ext>
              </a:extLst>
            </p:cNvPr>
            <p:cNvGrpSpPr/>
            <p:nvPr/>
          </p:nvGrpSpPr>
          <p:grpSpPr>
            <a:xfrm rot="172617">
              <a:off x="4407220" y="2700685"/>
              <a:ext cx="396489" cy="235970"/>
              <a:chOff x="261005" y="2490338"/>
              <a:chExt cx="213398" cy="186933"/>
            </a:xfrm>
          </p:grpSpPr>
          <p:sp>
            <p:nvSpPr>
              <p:cNvPr id="195" name="Larme 194">
                <a:extLst>
                  <a:ext uri="{FF2B5EF4-FFF2-40B4-BE49-F238E27FC236}">
                    <a16:creationId xmlns:a16="http://schemas.microsoft.com/office/drawing/2014/main" id="{17D578E5-5D94-48B6-A8F0-150F270C6BCE}"/>
                  </a:ext>
                </a:extLst>
              </p:cNvPr>
              <p:cNvSpPr/>
              <p:nvPr/>
            </p:nvSpPr>
            <p:spPr>
              <a:xfrm rot="20474795">
                <a:off x="261005" y="2490338"/>
                <a:ext cx="213398" cy="186933"/>
              </a:xfrm>
              <a:prstGeom prst="teardrop">
                <a:avLst/>
              </a:prstGeom>
              <a:solidFill>
                <a:srgbClr val="51B5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96" name="Larme 195">
                <a:extLst>
                  <a:ext uri="{FF2B5EF4-FFF2-40B4-BE49-F238E27FC236}">
                    <a16:creationId xmlns:a16="http://schemas.microsoft.com/office/drawing/2014/main" id="{CFD1EE6D-6968-4A5E-9C64-F6287EA9A5F0}"/>
                  </a:ext>
                </a:extLst>
              </p:cNvPr>
              <p:cNvSpPr/>
              <p:nvPr/>
            </p:nvSpPr>
            <p:spPr>
              <a:xfrm rot="20474795">
                <a:off x="311601" y="2578584"/>
                <a:ext cx="94828" cy="58887"/>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sp>
          <p:nvSpPr>
            <p:cNvPr id="198" name="Lune 197">
              <a:extLst>
                <a:ext uri="{FF2B5EF4-FFF2-40B4-BE49-F238E27FC236}">
                  <a16:creationId xmlns:a16="http://schemas.microsoft.com/office/drawing/2014/main" id="{AB3B6CD2-FDD0-4876-B279-AE35A27CCB42}"/>
                </a:ext>
              </a:extLst>
            </p:cNvPr>
            <p:cNvSpPr/>
            <p:nvPr/>
          </p:nvSpPr>
          <p:spPr>
            <a:xfrm rot="14912732">
              <a:off x="6397424" y="1692348"/>
              <a:ext cx="494388" cy="417253"/>
            </a:xfrm>
            <a:prstGeom prst="moon">
              <a:avLst>
                <a:gd name="adj" fmla="val 3161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00" name="Lune 199">
              <a:extLst>
                <a:ext uri="{FF2B5EF4-FFF2-40B4-BE49-F238E27FC236}">
                  <a16:creationId xmlns:a16="http://schemas.microsoft.com/office/drawing/2014/main" id="{00131BE9-073E-455B-92E6-2BC5E064BB65}"/>
                </a:ext>
              </a:extLst>
            </p:cNvPr>
            <p:cNvSpPr/>
            <p:nvPr/>
          </p:nvSpPr>
          <p:spPr>
            <a:xfrm rot="16200000">
              <a:off x="5208859" y="1737296"/>
              <a:ext cx="494388" cy="417253"/>
            </a:xfrm>
            <a:prstGeom prst="moon">
              <a:avLst>
                <a:gd name="adj" fmla="val 2386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02" name="Rectangle : coins arrondis 201">
              <a:extLst>
                <a:ext uri="{FF2B5EF4-FFF2-40B4-BE49-F238E27FC236}">
                  <a16:creationId xmlns:a16="http://schemas.microsoft.com/office/drawing/2014/main" id="{2E8517AC-3CF8-4698-98E4-E97F819749DB}"/>
                </a:ext>
              </a:extLst>
            </p:cNvPr>
            <p:cNvSpPr/>
            <p:nvPr/>
          </p:nvSpPr>
          <p:spPr>
            <a:xfrm>
              <a:off x="3336994" y="3926369"/>
              <a:ext cx="1816987" cy="131128"/>
            </a:xfrm>
            <a:prstGeom prst="roundRect">
              <a:avLst/>
            </a:prstGeom>
            <a:solidFill>
              <a:srgbClr val="FF99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197" name="Groupe 196">
              <a:extLst>
                <a:ext uri="{FF2B5EF4-FFF2-40B4-BE49-F238E27FC236}">
                  <a16:creationId xmlns:a16="http://schemas.microsoft.com/office/drawing/2014/main" id="{2AC4B9F7-5ACD-489E-ABFD-32EBF78A4C93}"/>
                </a:ext>
              </a:extLst>
            </p:cNvPr>
            <p:cNvGrpSpPr/>
            <p:nvPr/>
          </p:nvGrpSpPr>
          <p:grpSpPr>
            <a:xfrm>
              <a:off x="9409674" y="2899128"/>
              <a:ext cx="188045" cy="489834"/>
              <a:chOff x="8097033" y="3305374"/>
              <a:chExt cx="280098" cy="729622"/>
            </a:xfrm>
          </p:grpSpPr>
          <p:sp>
            <p:nvSpPr>
              <p:cNvPr id="206" name="Lune 205">
                <a:extLst>
                  <a:ext uri="{FF2B5EF4-FFF2-40B4-BE49-F238E27FC236}">
                    <a16:creationId xmlns:a16="http://schemas.microsoft.com/office/drawing/2014/main" id="{289C1265-4709-42F9-9E36-0007CEE44C4D}"/>
                  </a:ext>
                </a:extLst>
              </p:cNvPr>
              <p:cNvSpPr/>
              <p:nvPr/>
            </p:nvSpPr>
            <p:spPr>
              <a:xfrm rot="20379827">
                <a:off x="8097033" y="3450510"/>
                <a:ext cx="116243" cy="45223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207" name="Groupe 206">
                <a:extLst>
                  <a:ext uri="{FF2B5EF4-FFF2-40B4-BE49-F238E27FC236}">
                    <a16:creationId xmlns:a16="http://schemas.microsoft.com/office/drawing/2014/main" id="{21CF8DFE-E473-48F3-B75E-E4F65F54F051}"/>
                  </a:ext>
                </a:extLst>
              </p:cNvPr>
              <p:cNvGrpSpPr/>
              <p:nvPr/>
            </p:nvGrpSpPr>
            <p:grpSpPr>
              <a:xfrm>
                <a:off x="8105110" y="3305374"/>
                <a:ext cx="272021" cy="729622"/>
                <a:chOff x="8105110" y="3305374"/>
                <a:chExt cx="272021" cy="729622"/>
              </a:xfrm>
            </p:grpSpPr>
            <p:sp>
              <p:nvSpPr>
                <p:cNvPr id="208" name="Lune 207">
                  <a:extLst>
                    <a:ext uri="{FF2B5EF4-FFF2-40B4-BE49-F238E27FC236}">
                      <a16:creationId xmlns:a16="http://schemas.microsoft.com/office/drawing/2014/main" id="{AB410CB7-9C85-4950-A3DC-0F44260E16AE}"/>
                    </a:ext>
                  </a:extLst>
                </p:cNvPr>
                <p:cNvSpPr/>
                <p:nvPr/>
              </p:nvSpPr>
              <p:spPr>
                <a:xfrm rot="10800000">
                  <a:off x="8211564" y="3305374"/>
                  <a:ext cx="99470" cy="54130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09" name="Lune 208">
                  <a:extLst>
                    <a:ext uri="{FF2B5EF4-FFF2-40B4-BE49-F238E27FC236}">
                      <a16:creationId xmlns:a16="http://schemas.microsoft.com/office/drawing/2014/main" id="{58584AD0-155B-485A-9ABE-04A3BA4F4922}"/>
                    </a:ext>
                  </a:extLst>
                </p:cNvPr>
                <p:cNvSpPr/>
                <p:nvPr/>
              </p:nvSpPr>
              <p:spPr>
                <a:xfrm rot="20379827">
                  <a:off x="8163081" y="3702824"/>
                  <a:ext cx="139029" cy="332172"/>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10" name="Lune 209">
                  <a:extLst>
                    <a:ext uri="{FF2B5EF4-FFF2-40B4-BE49-F238E27FC236}">
                      <a16:creationId xmlns:a16="http://schemas.microsoft.com/office/drawing/2014/main" id="{6E316B66-E0B9-4E31-821A-B44BD1CCC647}"/>
                    </a:ext>
                  </a:extLst>
                </p:cNvPr>
                <p:cNvSpPr/>
                <p:nvPr/>
              </p:nvSpPr>
              <p:spPr>
                <a:xfrm rot="10800000">
                  <a:off x="8279794" y="3336936"/>
                  <a:ext cx="97337" cy="59140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11" name="Lune 210">
                  <a:extLst>
                    <a:ext uri="{FF2B5EF4-FFF2-40B4-BE49-F238E27FC236}">
                      <a16:creationId xmlns:a16="http://schemas.microsoft.com/office/drawing/2014/main" id="{01466696-393A-4840-97A0-0BBF20A45626}"/>
                    </a:ext>
                  </a:extLst>
                </p:cNvPr>
                <p:cNvSpPr/>
                <p:nvPr/>
              </p:nvSpPr>
              <p:spPr>
                <a:xfrm rot="20691380">
                  <a:off x="8170922" y="3355380"/>
                  <a:ext cx="105623" cy="59564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12" name="Lune 211">
                  <a:extLst>
                    <a:ext uri="{FF2B5EF4-FFF2-40B4-BE49-F238E27FC236}">
                      <a16:creationId xmlns:a16="http://schemas.microsoft.com/office/drawing/2014/main" id="{83D5ABC8-209B-4F2F-8124-477C31570BE9}"/>
                    </a:ext>
                  </a:extLst>
                </p:cNvPr>
                <p:cNvSpPr/>
                <p:nvPr/>
              </p:nvSpPr>
              <p:spPr>
                <a:xfrm rot="20379827">
                  <a:off x="8105110" y="3625344"/>
                  <a:ext cx="120567" cy="339013"/>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grpSp>
          <p:nvGrpSpPr>
            <p:cNvPr id="213" name="Groupe 212">
              <a:extLst>
                <a:ext uri="{FF2B5EF4-FFF2-40B4-BE49-F238E27FC236}">
                  <a16:creationId xmlns:a16="http://schemas.microsoft.com/office/drawing/2014/main" id="{3A1B4425-64C5-4A11-976C-18392E206E99}"/>
                </a:ext>
              </a:extLst>
            </p:cNvPr>
            <p:cNvGrpSpPr/>
            <p:nvPr/>
          </p:nvGrpSpPr>
          <p:grpSpPr>
            <a:xfrm>
              <a:off x="6203161" y="3541335"/>
              <a:ext cx="188045" cy="489834"/>
              <a:chOff x="8097033" y="3305374"/>
              <a:chExt cx="280098" cy="729622"/>
            </a:xfrm>
          </p:grpSpPr>
          <p:sp>
            <p:nvSpPr>
              <p:cNvPr id="214" name="Lune 213">
                <a:extLst>
                  <a:ext uri="{FF2B5EF4-FFF2-40B4-BE49-F238E27FC236}">
                    <a16:creationId xmlns:a16="http://schemas.microsoft.com/office/drawing/2014/main" id="{55161BA4-FCD8-44C9-90BF-504100D8157C}"/>
                  </a:ext>
                </a:extLst>
              </p:cNvPr>
              <p:cNvSpPr/>
              <p:nvPr/>
            </p:nvSpPr>
            <p:spPr>
              <a:xfrm rot="20379827">
                <a:off x="8097033" y="3450510"/>
                <a:ext cx="116243" cy="45223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215" name="Groupe 214">
                <a:extLst>
                  <a:ext uri="{FF2B5EF4-FFF2-40B4-BE49-F238E27FC236}">
                    <a16:creationId xmlns:a16="http://schemas.microsoft.com/office/drawing/2014/main" id="{A2B65121-34CC-4BC2-85A7-4CB641BCF616}"/>
                  </a:ext>
                </a:extLst>
              </p:cNvPr>
              <p:cNvGrpSpPr/>
              <p:nvPr/>
            </p:nvGrpSpPr>
            <p:grpSpPr>
              <a:xfrm>
                <a:off x="8105110" y="3305374"/>
                <a:ext cx="272021" cy="729622"/>
                <a:chOff x="8105110" y="3305374"/>
                <a:chExt cx="272021" cy="729622"/>
              </a:xfrm>
            </p:grpSpPr>
            <p:sp>
              <p:nvSpPr>
                <p:cNvPr id="216" name="Lune 215">
                  <a:extLst>
                    <a:ext uri="{FF2B5EF4-FFF2-40B4-BE49-F238E27FC236}">
                      <a16:creationId xmlns:a16="http://schemas.microsoft.com/office/drawing/2014/main" id="{945DD60D-ED63-4DE7-9D3E-48A8098DDD0A}"/>
                    </a:ext>
                  </a:extLst>
                </p:cNvPr>
                <p:cNvSpPr/>
                <p:nvPr/>
              </p:nvSpPr>
              <p:spPr>
                <a:xfrm rot="10800000">
                  <a:off x="8211564" y="3305374"/>
                  <a:ext cx="99470" cy="54130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17" name="Lune 216">
                  <a:extLst>
                    <a:ext uri="{FF2B5EF4-FFF2-40B4-BE49-F238E27FC236}">
                      <a16:creationId xmlns:a16="http://schemas.microsoft.com/office/drawing/2014/main" id="{231FA3B9-C127-4608-97A2-1EA81906A3FC}"/>
                    </a:ext>
                  </a:extLst>
                </p:cNvPr>
                <p:cNvSpPr/>
                <p:nvPr/>
              </p:nvSpPr>
              <p:spPr>
                <a:xfrm rot="20379827">
                  <a:off x="8163081" y="3702824"/>
                  <a:ext cx="139029" cy="332172"/>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19" name="Lune 218">
                  <a:extLst>
                    <a:ext uri="{FF2B5EF4-FFF2-40B4-BE49-F238E27FC236}">
                      <a16:creationId xmlns:a16="http://schemas.microsoft.com/office/drawing/2014/main" id="{2450EFA6-DB20-46DC-A3E2-292D7508561A}"/>
                    </a:ext>
                  </a:extLst>
                </p:cNvPr>
                <p:cNvSpPr/>
                <p:nvPr/>
              </p:nvSpPr>
              <p:spPr>
                <a:xfrm rot="10800000">
                  <a:off x="8279794" y="3336936"/>
                  <a:ext cx="97337" cy="59140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20" name="Lune 219">
                  <a:extLst>
                    <a:ext uri="{FF2B5EF4-FFF2-40B4-BE49-F238E27FC236}">
                      <a16:creationId xmlns:a16="http://schemas.microsoft.com/office/drawing/2014/main" id="{41D768DE-F75E-41DC-9ABC-78505D30A265}"/>
                    </a:ext>
                  </a:extLst>
                </p:cNvPr>
                <p:cNvSpPr/>
                <p:nvPr/>
              </p:nvSpPr>
              <p:spPr>
                <a:xfrm rot="20691380">
                  <a:off x="8170922" y="3355380"/>
                  <a:ext cx="105623" cy="59564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21" name="Lune 220">
                  <a:extLst>
                    <a:ext uri="{FF2B5EF4-FFF2-40B4-BE49-F238E27FC236}">
                      <a16:creationId xmlns:a16="http://schemas.microsoft.com/office/drawing/2014/main" id="{CBFF15E4-F9E7-4E71-8FDA-D4366E61EDDE}"/>
                    </a:ext>
                  </a:extLst>
                </p:cNvPr>
                <p:cNvSpPr/>
                <p:nvPr/>
              </p:nvSpPr>
              <p:spPr>
                <a:xfrm rot="20379827">
                  <a:off x="8105110" y="3625344"/>
                  <a:ext cx="120567" cy="339013"/>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grpSp>
          <p:nvGrpSpPr>
            <p:cNvPr id="222" name="Groupe 221">
              <a:extLst>
                <a:ext uri="{FF2B5EF4-FFF2-40B4-BE49-F238E27FC236}">
                  <a16:creationId xmlns:a16="http://schemas.microsoft.com/office/drawing/2014/main" id="{6339009E-12FD-4489-BC78-F76E2A1A7DDC}"/>
                </a:ext>
              </a:extLst>
            </p:cNvPr>
            <p:cNvGrpSpPr/>
            <p:nvPr/>
          </p:nvGrpSpPr>
          <p:grpSpPr>
            <a:xfrm>
              <a:off x="6533958" y="3531082"/>
              <a:ext cx="188045" cy="489834"/>
              <a:chOff x="8097033" y="3305374"/>
              <a:chExt cx="280098" cy="729622"/>
            </a:xfrm>
          </p:grpSpPr>
          <p:sp>
            <p:nvSpPr>
              <p:cNvPr id="223" name="Lune 222">
                <a:extLst>
                  <a:ext uri="{FF2B5EF4-FFF2-40B4-BE49-F238E27FC236}">
                    <a16:creationId xmlns:a16="http://schemas.microsoft.com/office/drawing/2014/main" id="{482133D0-E599-48BE-BA54-301457908BB4}"/>
                  </a:ext>
                </a:extLst>
              </p:cNvPr>
              <p:cNvSpPr/>
              <p:nvPr/>
            </p:nvSpPr>
            <p:spPr>
              <a:xfrm rot="20379827">
                <a:off x="8097033" y="3450510"/>
                <a:ext cx="116243" cy="45223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224" name="Groupe 223">
                <a:extLst>
                  <a:ext uri="{FF2B5EF4-FFF2-40B4-BE49-F238E27FC236}">
                    <a16:creationId xmlns:a16="http://schemas.microsoft.com/office/drawing/2014/main" id="{879B2E40-86EC-4FCC-AE21-ADA7F8A933F8}"/>
                  </a:ext>
                </a:extLst>
              </p:cNvPr>
              <p:cNvGrpSpPr/>
              <p:nvPr/>
            </p:nvGrpSpPr>
            <p:grpSpPr>
              <a:xfrm>
                <a:off x="8105110" y="3305374"/>
                <a:ext cx="272021" cy="729622"/>
                <a:chOff x="8105110" y="3305374"/>
                <a:chExt cx="272021" cy="729622"/>
              </a:xfrm>
            </p:grpSpPr>
            <p:sp>
              <p:nvSpPr>
                <p:cNvPr id="225" name="Lune 224">
                  <a:extLst>
                    <a:ext uri="{FF2B5EF4-FFF2-40B4-BE49-F238E27FC236}">
                      <a16:creationId xmlns:a16="http://schemas.microsoft.com/office/drawing/2014/main" id="{6E04716E-68AC-47CA-96B8-623D821366BF}"/>
                    </a:ext>
                  </a:extLst>
                </p:cNvPr>
                <p:cNvSpPr/>
                <p:nvPr/>
              </p:nvSpPr>
              <p:spPr>
                <a:xfrm rot="10800000">
                  <a:off x="8211564" y="3305374"/>
                  <a:ext cx="99470" cy="54130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26" name="Lune 225">
                  <a:extLst>
                    <a:ext uri="{FF2B5EF4-FFF2-40B4-BE49-F238E27FC236}">
                      <a16:creationId xmlns:a16="http://schemas.microsoft.com/office/drawing/2014/main" id="{592E069E-79E0-4C7D-B84C-C1E60C8148D1}"/>
                    </a:ext>
                  </a:extLst>
                </p:cNvPr>
                <p:cNvSpPr/>
                <p:nvPr/>
              </p:nvSpPr>
              <p:spPr>
                <a:xfrm rot="20379827">
                  <a:off x="8163081" y="3702824"/>
                  <a:ext cx="139029" cy="332172"/>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27" name="Lune 226">
                  <a:extLst>
                    <a:ext uri="{FF2B5EF4-FFF2-40B4-BE49-F238E27FC236}">
                      <a16:creationId xmlns:a16="http://schemas.microsoft.com/office/drawing/2014/main" id="{B561D1E2-C579-460D-BCE1-4D450B3F912A}"/>
                    </a:ext>
                  </a:extLst>
                </p:cNvPr>
                <p:cNvSpPr/>
                <p:nvPr/>
              </p:nvSpPr>
              <p:spPr>
                <a:xfrm rot="10800000">
                  <a:off x="8279794" y="3336936"/>
                  <a:ext cx="97337" cy="59140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28" name="Lune 227">
                  <a:extLst>
                    <a:ext uri="{FF2B5EF4-FFF2-40B4-BE49-F238E27FC236}">
                      <a16:creationId xmlns:a16="http://schemas.microsoft.com/office/drawing/2014/main" id="{8B36C62F-C0FB-40D3-B00A-65A51244E82C}"/>
                    </a:ext>
                  </a:extLst>
                </p:cNvPr>
                <p:cNvSpPr/>
                <p:nvPr/>
              </p:nvSpPr>
              <p:spPr>
                <a:xfrm rot="20691380">
                  <a:off x="8170922" y="3355380"/>
                  <a:ext cx="105623" cy="59564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29" name="Lune 228">
                  <a:extLst>
                    <a:ext uri="{FF2B5EF4-FFF2-40B4-BE49-F238E27FC236}">
                      <a16:creationId xmlns:a16="http://schemas.microsoft.com/office/drawing/2014/main" id="{8B236906-55A5-43FC-8D5D-4CD826CC62DE}"/>
                    </a:ext>
                  </a:extLst>
                </p:cNvPr>
                <p:cNvSpPr/>
                <p:nvPr/>
              </p:nvSpPr>
              <p:spPr>
                <a:xfrm rot="20379827">
                  <a:off x="8105110" y="3625344"/>
                  <a:ext cx="120567" cy="339013"/>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grpSp>
          <p:nvGrpSpPr>
            <p:cNvPr id="231" name="Groupe 230">
              <a:extLst>
                <a:ext uri="{FF2B5EF4-FFF2-40B4-BE49-F238E27FC236}">
                  <a16:creationId xmlns:a16="http://schemas.microsoft.com/office/drawing/2014/main" id="{DE688414-755C-450D-99E4-6386FC8CA091}"/>
                </a:ext>
              </a:extLst>
            </p:cNvPr>
            <p:cNvGrpSpPr/>
            <p:nvPr/>
          </p:nvGrpSpPr>
          <p:grpSpPr>
            <a:xfrm>
              <a:off x="9194589" y="3042232"/>
              <a:ext cx="188045" cy="489834"/>
              <a:chOff x="8097033" y="3305374"/>
              <a:chExt cx="280098" cy="729622"/>
            </a:xfrm>
          </p:grpSpPr>
          <p:sp>
            <p:nvSpPr>
              <p:cNvPr id="232" name="Lune 231">
                <a:extLst>
                  <a:ext uri="{FF2B5EF4-FFF2-40B4-BE49-F238E27FC236}">
                    <a16:creationId xmlns:a16="http://schemas.microsoft.com/office/drawing/2014/main" id="{8961632D-49D6-4C10-B58A-CFD76C83AEBF}"/>
                  </a:ext>
                </a:extLst>
              </p:cNvPr>
              <p:cNvSpPr/>
              <p:nvPr/>
            </p:nvSpPr>
            <p:spPr>
              <a:xfrm rot="20379827">
                <a:off x="8097033" y="3450510"/>
                <a:ext cx="116243" cy="45223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nvGrpSpPr>
              <p:cNvPr id="233" name="Groupe 232">
                <a:extLst>
                  <a:ext uri="{FF2B5EF4-FFF2-40B4-BE49-F238E27FC236}">
                    <a16:creationId xmlns:a16="http://schemas.microsoft.com/office/drawing/2014/main" id="{196ABA70-610F-4860-89D2-5DB4CC3CE221}"/>
                  </a:ext>
                </a:extLst>
              </p:cNvPr>
              <p:cNvGrpSpPr/>
              <p:nvPr/>
            </p:nvGrpSpPr>
            <p:grpSpPr>
              <a:xfrm>
                <a:off x="8105110" y="3305374"/>
                <a:ext cx="272021" cy="729622"/>
                <a:chOff x="8105110" y="3305374"/>
                <a:chExt cx="272021" cy="729622"/>
              </a:xfrm>
            </p:grpSpPr>
            <p:sp>
              <p:nvSpPr>
                <p:cNvPr id="234" name="Lune 233">
                  <a:extLst>
                    <a:ext uri="{FF2B5EF4-FFF2-40B4-BE49-F238E27FC236}">
                      <a16:creationId xmlns:a16="http://schemas.microsoft.com/office/drawing/2014/main" id="{4011D999-EC99-4EA3-A0F5-57659778319A}"/>
                    </a:ext>
                  </a:extLst>
                </p:cNvPr>
                <p:cNvSpPr/>
                <p:nvPr/>
              </p:nvSpPr>
              <p:spPr>
                <a:xfrm rot="10800000">
                  <a:off x="8211564" y="3305374"/>
                  <a:ext cx="99470" cy="54130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35" name="Lune 234">
                  <a:extLst>
                    <a:ext uri="{FF2B5EF4-FFF2-40B4-BE49-F238E27FC236}">
                      <a16:creationId xmlns:a16="http://schemas.microsoft.com/office/drawing/2014/main" id="{72237379-E491-420B-9124-4872C272D268}"/>
                    </a:ext>
                  </a:extLst>
                </p:cNvPr>
                <p:cNvSpPr/>
                <p:nvPr/>
              </p:nvSpPr>
              <p:spPr>
                <a:xfrm rot="20379827">
                  <a:off x="8163081" y="3702824"/>
                  <a:ext cx="139029" cy="332172"/>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36" name="Lune 235">
                  <a:extLst>
                    <a:ext uri="{FF2B5EF4-FFF2-40B4-BE49-F238E27FC236}">
                      <a16:creationId xmlns:a16="http://schemas.microsoft.com/office/drawing/2014/main" id="{6CFA3F9D-8E40-40EE-9F5D-D47EA192F3F6}"/>
                    </a:ext>
                  </a:extLst>
                </p:cNvPr>
                <p:cNvSpPr/>
                <p:nvPr/>
              </p:nvSpPr>
              <p:spPr>
                <a:xfrm rot="10800000">
                  <a:off x="8279794" y="3336936"/>
                  <a:ext cx="97337" cy="591406"/>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37" name="Lune 236">
                  <a:extLst>
                    <a:ext uri="{FF2B5EF4-FFF2-40B4-BE49-F238E27FC236}">
                      <a16:creationId xmlns:a16="http://schemas.microsoft.com/office/drawing/2014/main" id="{71FC2C43-0A5C-450D-B735-F692ADF24B13}"/>
                    </a:ext>
                  </a:extLst>
                </p:cNvPr>
                <p:cNvSpPr/>
                <p:nvPr/>
              </p:nvSpPr>
              <p:spPr>
                <a:xfrm rot="20691380">
                  <a:off x="8170922" y="3355380"/>
                  <a:ext cx="105623" cy="595640"/>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38" name="Lune 237">
                  <a:extLst>
                    <a:ext uri="{FF2B5EF4-FFF2-40B4-BE49-F238E27FC236}">
                      <a16:creationId xmlns:a16="http://schemas.microsoft.com/office/drawing/2014/main" id="{ED4495BE-3442-448A-8DF4-E6963C953DB2}"/>
                    </a:ext>
                  </a:extLst>
                </p:cNvPr>
                <p:cNvSpPr/>
                <p:nvPr/>
              </p:nvSpPr>
              <p:spPr>
                <a:xfrm rot="20379827">
                  <a:off x="8105110" y="3625344"/>
                  <a:ext cx="120567" cy="339013"/>
                </a:xfrm>
                <a:prstGeom prst="mo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grpSp>
          <p:nvGrpSpPr>
            <p:cNvPr id="166" name="Groupe 165">
              <a:extLst>
                <a:ext uri="{FF2B5EF4-FFF2-40B4-BE49-F238E27FC236}">
                  <a16:creationId xmlns:a16="http://schemas.microsoft.com/office/drawing/2014/main" id="{89CF2ED6-2128-4A24-9C0A-1BE84359C522}"/>
                </a:ext>
              </a:extLst>
            </p:cNvPr>
            <p:cNvGrpSpPr/>
            <p:nvPr/>
          </p:nvGrpSpPr>
          <p:grpSpPr>
            <a:xfrm>
              <a:off x="8574673" y="3138664"/>
              <a:ext cx="762933" cy="808950"/>
              <a:chOff x="3206067" y="2635374"/>
              <a:chExt cx="762933" cy="808950"/>
            </a:xfrm>
          </p:grpSpPr>
          <p:sp>
            <p:nvSpPr>
              <p:cNvPr id="167" name="Triangle isocèle 166">
                <a:extLst>
                  <a:ext uri="{FF2B5EF4-FFF2-40B4-BE49-F238E27FC236}">
                    <a16:creationId xmlns:a16="http://schemas.microsoft.com/office/drawing/2014/main" id="{D3722DA2-A920-4CA9-B4BB-79EC2549161F}"/>
                  </a:ext>
                </a:extLst>
              </p:cNvPr>
              <p:cNvSpPr/>
              <p:nvPr/>
            </p:nvSpPr>
            <p:spPr>
              <a:xfrm>
                <a:off x="3206067" y="2635374"/>
                <a:ext cx="762933" cy="506779"/>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68" name="Rectangle 167">
                <a:extLst>
                  <a:ext uri="{FF2B5EF4-FFF2-40B4-BE49-F238E27FC236}">
                    <a16:creationId xmlns:a16="http://schemas.microsoft.com/office/drawing/2014/main" id="{560B33BB-14B4-456D-8E1D-3A2B1D0CFDE8}"/>
                  </a:ext>
                </a:extLst>
              </p:cNvPr>
              <p:cNvSpPr/>
              <p:nvPr/>
            </p:nvSpPr>
            <p:spPr>
              <a:xfrm>
                <a:off x="3328097" y="3098939"/>
                <a:ext cx="505587" cy="331298"/>
              </a:xfrm>
              <a:prstGeom prst="rect">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69" name="Rectangle 168">
                <a:extLst>
                  <a:ext uri="{FF2B5EF4-FFF2-40B4-BE49-F238E27FC236}">
                    <a16:creationId xmlns:a16="http://schemas.microsoft.com/office/drawing/2014/main" id="{A59F9A33-A466-468D-97A6-DC49437E550F}"/>
                  </a:ext>
                </a:extLst>
              </p:cNvPr>
              <p:cNvSpPr/>
              <p:nvPr/>
            </p:nvSpPr>
            <p:spPr>
              <a:xfrm>
                <a:off x="3438735" y="3097700"/>
                <a:ext cx="505587" cy="346624"/>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70" name="Triangle isocèle 169">
                <a:extLst>
                  <a:ext uri="{FF2B5EF4-FFF2-40B4-BE49-F238E27FC236}">
                    <a16:creationId xmlns:a16="http://schemas.microsoft.com/office/drawing/2014/main" id="{A6981558-D5AB-474D-BADB-82439D50E1C7}"/>
                  </a:ext>
                </a:extLst>
              </p:cNvPr>
              <p:cNvSpPr/>
              <p:nvPr/>
            </p:nvSpPr>
            <p:spPr>
              <a:xfrm>
                <a:off x="3294189" y="2671260"/>
                <a:ext cx="667122" cy="434064"/>
              </a:xfrm>
              <a:prstGeom prst="triangle">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77" name="Groupe 76">
              <a:extLst>
                <a:ext uri="{FF2B5EF4-FFF2-40B4-BE49-F238E27FC236}">
                  <a16:creationId xmlns:a16="http://schemas.microsoft.com/office/drawing/2014/main" id="{10ACAA57-AFA4-415C-A68B-FD48DDC3280E}"/>
                </a:ext>
              </a:extLst>
            </p:cNvPr>
            <p:cNvGrpSpPr/>
            <p:nvPr/>
          </p:nvGrpSpPr>
          <p:grpSpPr>
            <a:xfrm>
              <a:off x="3208814" y="3145909"/>
              <a:ext cx="762933" cy="808950"/>
              <a:chOff x="3206067" y="2635374"/>
              <a:chExt cx="762933" cy="808950"/>
            </a:xfrm>
          </p:grpSpPr>
          <p:sp>
            <p:nvSpPr>
              <p:cNvPr id="67" name="Triangle isocèle 66">
                <a:extLst>
                  <a:ext uri="{FF2B5EF4-FFF2-40B4-BE49-F238E27FC236}">
                    <a16:creationId xmlns:a16="http://schemas.microsoft.com/office/drawing/2014/main" id="{1C70849D-C710-4E36-8DCC-85000BE3F48B}"/>
                  </a:ext>
                </a:extLst>
              </p:cNvPr>
              <p:cNvSpPr/>
              <p:nvPr/>
            </p:nvSpPr>
            <p:spPr>
              <a:xfrm>
                <a:off x="3206067" y="2635374"/>
                <a:ext cx="762933" cy="506779"/>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66" name="Rectangle 65">
                <a:extLst>
                  <a:ext uri="{FF2B5EF4-FFF2-40B4-BE49-F238E27FC236}">
                    <a16:creationId xmlns:a16="http://schemas.microsoft.com/office/drawing/2014/main" id="{1FF7FA91-C0D5-48CE-95FA-E7A76F81A186}"/>
                  </a:ext>
                </a:extLst>
              </p:cNvPr>
              <p:cNvSpPr/>
              <p:nvPr/>
            </p:nvSpPr>
            <p:spPr>
              <a:xfrm>
                <a:off x="3328097" y="3098939"/>
                <a:ext cx="505587" cy="331298"/>
              </a:xfrm>
              <a:prstGeom prst="rect">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2" name="Rectangle 11">
                <a:extLst>
                  <a:ext uri="{FF2B5EF4-FFF2-40B4-BE49-F238E27FC236}">
                    <a16:creationId xmlns:a16="http://schemas.microsoft.com/office/drawing/2014/main" id="{9D1A83CA-77FB-4124-8AFA-99E5D002BF76}"/>
                  </a:ext>
                </a:extLst>
              </p:cNvPr>
              <p:cNvSpPr/>
              <p:nvPr/>
            </p:nvSpPr>
            <p:spPr>
              <a:xfrm>
                <a:off x="3438735" y="3097700"/>
                <a:ext cx="505587" cy="346624"/>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13" name="Triangle isocèle 12">
                <a:extLst>
                  <a:ext uri="{FF2B5EF4-FFF2-40B4-BE49-F238E27FC236}">
                    <a16:creationId xmlns:a16="http://schemas.microsoft.com/office/drawing/2014/main" id="{84CD9DBA-B378-4CB0-AE79-2728BEE3F82E}"/>
                  </a:ext>
                </a:extLst>
              </p:cNvPr>
              <p:cNvSpPr/>
              <p:nvPr/>
            </p:nvSpPr>
            <p:spPr>
              <a:xfrm>
                <a:off x="3294189" y="2671260"/>
                <a:ext cx="667122" cy="434064"/>
              </a:xfrm>
              <a:prstGeom prst="triangle">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sp>
        <p:nvSpPr>
          <p:cNvPr id="3" name="Rectangle 2"/>
          <p:cNvSpPr/>
          <p:nvPr/>
        </p:nvSpPr>
        <p:spPr>
          <a:xfrm>
            <a:off x="3007542" y="1208975"/>
            <a:ext cx="9184458" cy="2848522"/>
          </a:xfrm>
          <a:prstGeom prst="rect">
            <a:avLst/>
          </a:prstGeom>
          <a:solidFill>
            <a:srgbClr val="FFFFF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38" name="Rectangle : coins arrondis 37">
            <a:extLst>
              <a:ext uri="{FF2B5EF4-FFF2-40B4-BE49-F238E27FC236}">
                <a16:creationId xmlns:a16="http://schemas.microsoft.com/office/drawing/2014/main" id="{E2522D8F-A13D-447C-BA22-1F5331075E58}"/>
              </a:ext>
            </a:extLst>
          </p:cNvPr>
          <p:cNvSpPr/>
          <p:nvPr/>
        </p:nvSpPr>
        <p:spPr>
          <a:xfrm>
            <a:off x="1694577" y="5408612"/>
            <a:ext cx="10257292" cy="1292664"/>
          </a:xfrm>
          <a:prstGeom prst="roundRect">
            <a:avLst/>
          </a:prstGeom>
          <a:solidFill>
            <a:srgbClr val="FF99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37" name="Rectangle : coins arrondis 36">
            <a:extLst>
              <a:ext uri="{FF2B5EF4-FFF2-40B4-BE49-F238E27FC236}">
                <a16:creationId xmlns:a16="http://schemas.microsoft.com/office/drawing/2014/main" id="{63530AF0-C6C9-4FBE-BAE8-0FADACB021ED}"/>
              </a:ext>
            </a:extLst>
          </p:cNvPr>
          <p:cNvSpPr/>
          <p:nvPr/>
        </p:nvSpPr>
        <p:spPr>
          <a:xfrm>
            <a:off x="1694577" y="4169111"/>
            <a:ext cx="10257292" cy="1150865"/>
          </a:xfrm>
          <a:prstGeom prst="roundRect">
            <a:avLst/>
          </a:prstGeom>
          <a:solidFill>
            <a:srgbClr val="FF99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 name="Titre 1">
            <a:extLst>
              <a:ext uri="{FF2B5EF4-FFF2-40B4-BE49-F238E27FC236}">
                <a16:creationId xmlns:a16="http://schemas.microsoft.com/office/drawing/2014/main" id="{98822C7E-2087-4807-B704-09701B8CE8E2}"/>
              </a:ext>
            </a:extLst>
          </p:cNvPr>
          <p:cNvSpPr>
            <a:spLocks noGrp="1"/>
          </p:cNvSpPr>
          <p:nvPr>
            <p:ph type="title"/>
          </p:nvPr>
        </p:nvSpPr>
        <p:spPr>
          <a:xfrm>
            <a:off x="1854199" y="253294"/>
            <a:ext cx="10157647" cy="1325563"/>
          </a:xfrm>
        </p:spPr>
        <p:txBody>
          <a:bodyPr>
            <a:noAutofit/>
          </a:bodyPr>
          <a:lstStyle/>
          <a:p>
            <a:pPr algn="ctr"/>
            <a:r>
              <a:rPr lang="fr-FR" sz="3200" dirty="0">
                <a:solidFill>
                  <a:srgbClr val="6666FF"/>
                </a:solidFill>
              </a:rPr>
              <a:t>Complémentarité</a:t>
            </a:r>
          </a:p>
        </p:txBody>
      </p:sp>
      <p:sp>
        <p:nvSpPr>
          <p:cNvPr id="19" name="Espace réservé du contenu 2">
            <a:extLst>
              <a:ext uri="{FF2B5EF4-FFF2-40B4-BE49-F238E27FC236}">
                <a16:creationId xmlns:a16="http://schemas.microsoft.com/office/drawing/2014/main" id="{1845FDC8-55E0-437A-965D-2441910FF201}"/>
              </a:ext>
            </a:extLst>
          </p:cNvPr>
          <p:cNvSpPr txBox="1">
            <a:spLocks/>
          </p:cNvSpPr>
          <p:nvPr/>
        </p:nvSpPr>
        <p:spPr>
          <a:xfrm>
            <a:off x="3001870" y="4433976"/>
            <a:ext cx="1695597" cy="612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1600" dirty="0">
                <a:solidFill>
                  <a:srgbClr val="C00000"/>
                </a:solidFill>
              </a:rPr>
              <a:t>Collectivités, </a:t>
            </a:r>
          </a:p>
          <a:p>
            <a:pPr>
              <a:lnSpc>
                <a:spcPct val="100000"/>
              </a:lnSpc>
              <a:spcBef>
                <a:spcPts val="0"/>
              </a:spcBef>
            </a:pPr>
            <a:r>
              <a:rPr lang="fr-FR" sz="1600" dirty="0">
                <a:solidFill>
                  <a:srgbClr val="C00000"/>
                </a:solidFill>
              </a:rPr>
              <a:t>Citoyens</a:t>
            </a:r>
          </a:p>
          <a:p>
            <a:pPr marL="0" indent="0" algn="ctr">
              <a:lnSpc>
                <a:spcPct val="100000"/>
              </a:lnSpc>
              <a:spcBef>
                <a:spcPts val="0"/>
              </a:spcBef>
              <a:buNone/>
            </a:pPr>
            <a:endParaRPr lang="fr-FR" sz="1600" dirty="0">
              <a:solidFill>
                <a:srgbClr val="C00000"/>
              </a:solidFill>
            </a:endParaRPr>
          </a:p>
        </p:txBody>
      </p:sp>
      <p:sp>
        <p:nvSpPr>
          <p:cNvPr id="24" name="Espace réservé du contenu 2">
            <a:extLst>
              <a:ext uri="{FF2B5EF4-FFF2-40B4-BE49-F238E27FC236}">
                <a16:creationId xmlns:a16="http://schemas.microsoft.com/office/drawing/2014/main" id="{25EBBC0D-E9C6-4C30-83B5-DFA5D0198C65}"/>
              </a:ext>
            </a:extLst>
          </p:cNvPr>
          <p:cNvSpPr txBox="1">
            <a:spLocks/>
          </p:cNvSpPr>
          <p:nvPr/>
        </p:nvSpPr>
        <p:spPr>
          <a:xfrm>
            <a:off x="8880128" y="5493365"/>
            <a:ext cx="2944156" cy="1247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fr-FR" sz="1500" dirty="0">
                <a:solidFill>
                  <a:srgbClr val="C00000"/>
                </a:solidFill>
              </a:rPr>
              <a:t>Animation de réseaux scientifiques et techniques, </a:t>
            </a:r>
          </a:p>
          <a:p>
            <a:pPr>
              <a:lnSpc>
                <a:spcPct val="120000"/>
              </a:lnSpc>
              <a:spcBef>
                <a:spcPts val="0"/>
              </a:spcBef>
            </a:pPr>
            <a:r>
              <a:rPr lang="fr-FR" sz="1500" dirty="0">
                <a:solidFill>
                  <a:srgbClr val="C00000"/>
                </a:solidFill>
              </a:rPr>
              <a:t>Co-production de savoirs, </a:t>
            </a:r>
          </a:p>
          <a:p>
            <a:pPr>
              <a:lnSpc>
                <a:spcPct val="120000"/>
              </a:lnSpc>
              <a:spcBef>
                <a:spcPts val="0"/>
              </a:spcBef>
            </a:pPr>
            <a:r>
              <a:rPr lang="fr-FR" sz="1500" dirty="0">
                <a:solidFill>
                  <a:srgbClr val="C00000"/>
                </a:solidFill>
              </a:rPr>
              <a:t>Pédagogie</a:t>
            </a:r>
          </a:p>
        </p:txBody>
      </p:sp>
      <p:sp>
        <p:nvSpPr>
          <p:cNvPr id="34" name="Rectangle 33">
            <a:extLst>
              <a:ext uri="{FF2B5EF4-FFF2-40B4-BE49-F238E27FC236}">
                <a16:creationId xmlns:a16="http://schemas.microsoft.com/office/drawing/2014/main" id="{A0EBCC88-23CC-4011-A28A-73426A962503}"/>
              </a:ext>
            </a:extLst>
          </p:cNvPr>
          <p:cNvSpPr/>
          <p:nvPr/>
        </p:nvSpPr>
        <p:spPr>
          <a:xfrm>
            <a:off x="1694576" y="24791"/>
            <a:ext cx="8802847" cy="646331"/>
          </a:xfrm>
          <a:prstGeom prst="rect">
            <a:avLst/>
          </a:prstGeom>
        </p:spPr>
        <p:txBody>
          <a:bodyPr wrap="square">
            <a:spAutoFit/>
          </a:bodyPr>
          <a:lstStyle/>
          <a:p>
            <a:pPr algn="ctr"/>
            <a:r>
              <a:rPr lang="fr-FR" dirty="0">
                <a:solidFill>
                  <a:srgbClr val="CCCCFF"/>
                </a:solidFill>
                <a:latin typeface="Bookman Old Style" panose="02050604050505020204" pitchFamily="18" charset="0"/>
              </a:rPr>
              <a:t>Rendre les villes perméables - Journée d'échanges mercredi 29 septembre, Lyon - AERMC</a:t>
            </a:r>
          </a:p>
        </p:txBody>
      </p:sp>
      <p:sp>
        <p:nvSpPr>
          <p:cNvPr id="6" name="Espace réservé du numéro de diapositive 5">
            <a:extLst>
              <a:ext uri="{FF2B5EF4-FFF2-40B4-BE49-F238E27FC236}">
                <a16:creationId xmlns:a16="http://schemas.microsoft.com/office/drawing/2014/main" id="{0D538AFE-1A8B-421A-8B0D-394F2285A3C3}"/>
              </a:ext>
            </a:extLst>
          </p:cNvPr>
          <p:cNvSpPr>
            <a:spLocks noGrp="1"/>
          </p:cNvSpPr>
          <p:nvPr>
            <p:ph type="sldNum" sz="quarter" idx="12"/>
          </p:nvPr>
        </p:nvSpPr>
        <p:spPr/>
        <p:txBody>
          <a:bodyPr/>
          <a:lstStyle/>
          <a:p>
            <a:fld id="{ED57D4B8-CCF7-41C8-AB32-626425AA162D}" type="slidenum">
              <a:rPr lang="fr-FR" smtClean="0"/>
              <a:t>2</a:t>
            </a:fld>
            <a:endParaRPr lang="fr-FR" dirty="0"/>
          </a:p>
        </p:txBody>
      </p:sp>
      <p:sp>
        <p:nvSpPr>
          <p:cNvPr id="36" name="Espace réservé du contenu 2">
            <a:extLst>
              <a:ext uri="{FF2B5EF4-FFF2-40B4-BE49-F238E27FC236}">
                <a16:creationId xmlns:a16="http://schemas.microsoft.com/office/drawing/2014/main" id="{7E416854-003C-4816-83DC-4FB66658F47A}"/>
              </a:ext>
            </a:extLst>
          </p:cNvPr>
          <p:cNvSpPr txBox="1">
            <a:spLocks/>
          </p:cNvSpPr>
          <p:nvPr/>
        </p:nvSpPr>
        <p:spPr>
          <a:xfrm>
            <a:off x="1792275" y="5587026"/>
            <a:ext cx="1120017" cy="811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sz="2000" dirty="0">
                <a:solidFill>
                  <a:srgbClr val="6666FF"/>
                </a:solidFill>
                <a:latin typeface="Bahnschrift" panose="020B0502040204020203" pitchFamily="34" charset="0"/>
              </a:rPr>
              <a:t>Modes d’action</a:t>
            </a:r>
          </a:p>
        </p:txBody>
      </p:sp>
      <p:sp>
        <p:nvSpPr>
          <p:cNvPr id="8" name="Rectangle 7">
            <a:extLst>
              <a:ext uri="{FF2B5EF4-FFF2-40B4-BE49-F238E27FC236}">
                <a16:creationId xmlns:a16="http://schemas.microsoft.com/office/drawing/2014/main" id="{A17259D4-4CFD-4846-9FB9-4B1E67815A09}"/>
              </a:ext>
            </a:extLst>
          </p:cNvPr>
          <p:cNvSpPr/>
          <p:nvPr/>
        </p:nvSpPr>
        <p:spPr>
          <a:xfrm>
            <a:off x="1792275" y="3528011"/>
            <a:ext cx="1409360" cy="422167"/>
          </a:xfrm>
          <a:prstGeom prst="rect">
            <a:avLst/>
          </a:prstGeom>
        </p:spPr>
        <p:txBody>
          <a:bodyPr wrap="none">
            <a:spAutoFit/>
          </a:bodyPr>
          <a:lstStyle/>
          <a:p>
            <a:pPr>
              <a:lnSpc>
                <a:spcPct val="120000"/>
              </a:lnSpc>
            </a:pPr>
            <a:r>
              <a:rPr lang="fr-FR" sz="2000" dirty="0">
                <a:solidFill>
                  <a:srgbClr val="6666FF"/>
                </a:solidFill>
                <a:latin typeface="Bahnschrift" panose="020B0502040204020203" pitchFamily="34" charset="0"/>
              </a:rPr>
              <a:t>Expertises</a:t>
            </a:r>
          </a:p>
        </p:txBody>
      </p:sp>
      <p:sp>
        <p:nvSpPr>
          <p:cNvPr id="9" name="Rectangle 8">
            <a:extLst>
              <a:ext uri="{FF2B5EF4-FFF2-40B4-BE49-F238E27FC236}">
                <a16:creationId xmlns:a16="http://schemas.microsoft.com/office/drawing/2014/main" id="{F34F601F-1F44-46CF-918A-29E22B4BCA85}"/>
              </a:ext>
            </a:extLst>
          </p:cNvPr>
          <p:cNvSpPr/>
          <p:nvPr/>
        </p:nvSpPr>
        <p:spPr>
          <a:xfrm>
            <a:off x="1792275" y="4527724"/>
            <a:ext cx="1026243" cy="422167"/>
          </a:xfrm>
          <a:prstGeom prst="rect">
            <a:avLst/>
          </a:prstGeom>
        </p:spPr>
        <p:txBody>
          <a:bodyPr wrap="none">
            <a:spAutoFit/>
          </a:bodyPr>
          <a:lstStyle/>
          <a:p>
            <a:pPr>
              <a:lnSpc>
                <a:spcPct val="120000"/>
              </a:lnSpc>
            </a:pPr>
            <a:r>
              <a:rPr lang="fr-FR" sz="2000" dirty="0">
                <a:solidFill>
                  <a:srgbClr val="6666FF"/>
                </a:solidFill>
                <a:latin typeface="Bahnschrift" panose="020B0502040204020203" pitchFamily="34" charset="0"/>
              </a:rPr>
              <a:t>Publics</a:t>
            </a:r>
          </a:p>
        </p:txBody>
      </p:sp>
      <p:grpSp>
        <p:nvGrpSpPr>
          <p:cNvPr id="11" name="Groupe 10">
            <a:extLst>
              <a:ext uri="{FF2B5EF4-FFF2-40B4-BE49-F238E27FC236}">
                <a16:creationId xmlns:a16="http://schemas.microsoft.com/office/drawing/2014/main" id="{DB094198-63EB-4C1E-B0AC-93197EF81DE9}"/>
              </a:ext>
            </a:extLst>
          </p:cNvPr>
          <p:cNvGrpSpPr/>
          <p:nvPr/>
        </p:nvGrpSpPr>
        <p:grpSpPr>
          <a:xfrm>
            <a:off x="-34228" y="-1"/>
            <a:ext cx="1728804" cy="6182372"/>
            <a:chOff x="-34228" y="-1"/>
            <a:chExt cx="1728804" cy="6182372"/>
          </a:xfrm>
        </p:grpSpPr>
        <p:sp>
          <p:nvSpPr>
            <p:cNvPr id="51" name="Rectangle : coins arrondis 50">
              <a:extLst>
                <a:ext uri="{FF2B5EF4-FFF2-40B4-BE49-F238E27FC236}">
                  <a16:creationId xmlns:a16="http://schemas.microsoft.com/office/drawing/2014/main" id="{A5B91CC9-4F31-4F96-BDD3-4D9B1332F98E}"/>
                </a:ext>
              </a:extLst>
            </p:cNvPr>
            <p:cNvSpPr/>
            <p:nvPr/>
          </p:nvSpPr>
          <p:spPr>
            <a:xfrm>
              <a:off x="0" y="-1"/>
              <a:ext cx="1372100" cy="1714497"/>
            </a:xfrm>
            <a:prstGeom prst="roundRect">
              <a:avLst>
                <a:gd name="adj" fmla="val 0"/>
              </a:avLst>
            </a:prstGeom>
            <a:solidFill>
              <a:srgbClr val="6666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2">
                    <a:lumMod val="40000"/>
                    <a:lumOff val="60000"/>
                  </a:schemeClr>
                </a:solidFill>
                <a:latin typeface="Bookman Old Style" panose="02050604050505020204" pitchFamily="18" charset="0"/>
              </a:endParaRPr>
            </a:p>
          </p:txBody>
        </p:sp>
        <p:sp>
          <p:nvSpPr>
            <p:cNvPr id="53" name="Rectangle 52">
              <a:extLst>
                <a:ext uri="{FF2B5EF4-FFF2-40B4-BE49-F238E27FC236}">
                  <a16:creationId xmlns:a16="http://schemas.microsoft.com/office/drawing/2014/main" id="{ED92A161-CBD4-4B56-9F6E-4317F4AC92BA}"/>
                </a:ext>
              </a:extLst>
            </p:cNvPr>
            <p:cNvSpPr/>
            <p:nvPr/>
          </p:nvSpPr>
          <p:spPr>
            <a:xfrm>
              <a:off x="185498" y="675629"/>
              <a:ext cx="1509078" cy="338554"/>
            </a:xfrm>
            <a:prstGeom prst="rect">
              <a:avLst/>
            </a:prstGeom>
          </p:spPr>
          <p:txBody>
            <a:bodyPr wrap="square">
              <a:spAutoFit/>
            </a:bodyPr>
            <a:lstStyle/>
            <a:p>
              <a:r>
                <a:rPr lang="fr-FR" sz="1600" b="1" dirty="0">
                  <a:solidFill>
                    <a:schemeClr val="bg1"/>
                  </a:solidFill>
                  <a:latin typeface="Bookman Old Style" panose="02050604050505020204" pitchFamily="18" charset="0"/>
                  <a:cs typeface="Aharoni" panose="02010803020104030203" pitchFamily="2" charset="-79"/>
                </a:rPr>
                <a:t>Equipe</a:t>
              </a:r>
            </a:p>
          </p:txBody>
        </p:sp>
        <p:sp>
          <p:nvSpPr>
            <p:cNvPr id="56" name="Rectangle 55">
              <a:extLst>
                <a:ext uri="{FF2B5EF4-FFF2-40B4-BE49-F238E27FC236}">
                  <a16:creationId xmlns:a16="http://schemas.microsoft.com/office/drawing/2014/main" id="{F25D0C9F-6418-4EFB-87C8-9D359B040C27}"/>
                </a:ext>
              </a:extLst>
            </p:cNvPr>
            <p:cNvSpPr/>
            <p:nvPr/>
          </p:nvSpPr>
          <p:spPr>
            <a:xfrm>
              <a:off x="82281" y="2370786"/>
              <a:ext cx="1200896"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Ambitions</a:t>
              </a:r>
            </a:p>
          </p:txBody>
        </p:sp>
        <p:sp>
          <p:nvSpPr>
            <p:cNvPr id="57" name="Rectangle 56">
              <a:extLst>
                <a:ext uri="{FF2B5EF4-FFF2-40B4-BE49-F238E27FC236}">
                  <a16:creationId xmlns:a16="http://schemas.microsoft.com/office/drawing/2014/main" id="{A31A1652-8D59-4174-ABEB-57308D47D472}"/>
                </a:ext>
              </a:extLst>
            </p:cNvPr>
            <p:cNvSpPr/>
            <p:nvPr/>
          </p:nvSpPr>
          <p:spPr>
            <a:xfrm>
              <a:off x="-34228" y="5843817"/>
              <a:ext cx="1406948"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En pratique</a:t>
              </a:r>
            </a:p>
          </p:txBody>
        </p:sp>
        <p:sp>
          <p:nvSpPr>
            <p:cNvPr id="58" name="Rectangle 57">
              <a:extLst>
                <a:ext uri="{FF2B5EF4-FFF2-40B4-BE49-F238E27FC236}">
                  <a16:creationId xmlns:a16="http://schemas.microsoft.com/office/drawing/2014/main" id="{60CC5AF2-75A6-4AD1-821B-3AA2158B581E}"/>
                </a:ext>
              </a:extLst>
            </p:cNvPr>
            <p:cNvSpPr/>
            <p:nvPr/>
          </p:nvSpPr>
          <p:spPr>
            <a:xfrm>
              <a:off x="109577" y="4042234"/>
              <a:ext cx="1119338" cy="584775"/>
            </a:xfrm>
            <a:prstGeom prst="rect">
              <a:avLst/>
            </a:prstGeom>
          </p:spPr>
          <p:txBody>
            <a:bodyPr wrap="square">
              <a:spAutoFit/>
            </a:bodyPr>
            <a:lstStyle/>
            <a:p>
              <a:pPr algn="ctr"/>
              <a:r>
                <a:rPr lang="fr-FR" sz="1600" dirty="0">
                  <a:solidFill>
                    <a:srgbClr val="FF9999"/>
                  </a:solidFill>
                  <a:latin typeface="Bookman Old Style" panose="02050604050505020204" pitchFamily="18" charset="0"/>
                  <a:cs typeface="Aharoni" panose="02010803020104030203" pitchFamily="2" charset="-79"/>
                </a:rPr>
                <a:t>Modes d’action</a:t>
              </a:r>
            </a:p>
          </p:txBody>
        </p:sp>
        <p:cxnSp>
          <p:nvCxnSpPr>
            <p:cNvPr id="63" name="Connecteur droit 62">
              <a:extLst>
                <a:ext uri="{FF2B5EF4-FFF2-40B4-BE49-F238E27FC236}">
                  <a16:creationId xmlns:a16="http://schemas.microsoft.com/office/drawing/2014/main" id="{CE8ADCD6-A551-4DE6-93EB-529785643107}"/>
                </a:ext>
              </a:extLst>
            </p:cNvPr>
            <p:cNvCxnSpPr>
              <a:cxnSpLocks/>
            </p:cNvCxnSpPr>
            <p:nvPr/>
          </p:nvCxnSpPr>
          <p:spPr>
            <a:xfrm>
              <a:off x="0" y="3429000"/>
              <a:ext cx="1310473" cy="0"/>
            </a:xfrm>
            <a:prstGeom prst="line">
              <a:avLst/>
            </a:prstGeom>
            <a:ln w="38100" cmpd="sng">
              <a:solidFill>
                <a:srgbClr val="6666FF">
                  <a:alpha val="50196"/>
                </a:srgbClr>
              </a:solidFill>
              <a:prstDash val="solid"/>
            </a:ln>
          </p:spPr>
          <p:style>
            <a:lnRef idx="3">
              <a:schemeClr val="accent4"/>
            </a:lnRef>
            <a:fillRef idx="0">
              <a:schemeClr val="accent4"/>
            </a:fillRef>
            <a:effectRef idx="2">
              <a:schemeClr val="accent4"/>
            </a:effectRef>
            <a:fontRef idx="minor">
              <a:schemeClr val="tx1"/>
            </a:fontRef>
          </p:style>
        </p:cxnSp>
        <p:cxnSp>
          <p:nvCxnSpPr>
            <p:cNvPr id="64" name="Connecteur droit 63">
              <a:extLst>
                <a:ext uri="{FF2B5EF4-FFF2-40B4-BE49-F238E27FC236}">
                  <a16:creationId xmlns:a16="http://schemas.microsoft.com/office/drawing/2014/main" id="{72AFC6F6-9375-4B46-958F-29690D686CC2}"/>
                </a:ext>
              </a:extLst>
            </p:cNvPr>
            <p:cNvCxnSpPr>
              <a:cxnSpLocks/>
            </p:cNvCxnSpPr>
            <p:nvPr/>
          </p:nvCxnSpPr>
          <p:spPr>
            <a:xfrm>
              <a:off x="0" y="5143500"/>
              <a:ext cx="1310473" cy="0"/>
            </a:xfrm>
            <a:prstGeom prst="line">
              <a:avLst/>
            </a:prstGeom>
            <a:ln w="38100" cmpd="sng">
              <a:solidFill>
                <a:srgbClr val="6666FF">
                  <a:alpha val="50196"/>
                </a:srgbClr>
              </a:solidFill>
              <a:prstDash val="solid"/>
            </a:ln>
          </p:spPr>
          <p:style>
            <a:lnRef idx="3">
              <a:schemeClr val="accent4"/>
            </a:lnRef>
            <a:fillRef idx="0">
              <a:schemeClr val="accent4"/>
            </a:fillRef>
            <a:effectRef idx="2">
              <a:schemeClr val="accent4"/>
            </a:effectRef>
            <a:fontRef idx="minor">
              <a:schemeClr val="tx1"/>
            </a:fontRef>
          </p:style>
        </p:cxnSp>
      </p:grpSp>
      <p:sp>
        <p:nvSpPr>
          <p:cNvPr id="5" name="ZoneTexte 4">
            <a:extLst>
              <a:ext uri="{FF2B5EF4-FFF2-40B4-BE49-F238E27FC236}">
                <a16:creationId xmlns:a16="http://schemas.microsoft.com/office/drawing/2014/main" id="{49E8961E-FE1C-7C47-B296-9A8EDEA5996F}"/>
              </a:ext>
            </a:extLst>
          </p:cNvPr>
          <p:cNvSpPr txBox="1"/>
          <p:nvPr/>
        </p:nvSpPr>
        <p:spPr>
          <a:xfrm>
            <a:off x="3027270" y="5511614"/>
            <a:ext cx="2878479" cy="1103122"/>
          </a:xfrm>
          <a:prstGeom prst="rect">
            <a:avLst/>
          </a:prstGeom>
        </p:spPr>
        <p:txBody>
          <a:bodyPr vert="horz" lIns="91440" tIns="45720" rIns="91440" bIns="45720" rtlCol="0">
            <a:noAutofit/>
          </a:bodyPr>
          <a:lstStyle>
            <a:defPPr>
              <a:defRPr lang="fr-FR"/>
            </a:defPPr>
            <a:lvl1pPr marL="228600" indent="-228600">
              <a:lnSpc>
                <a:spcPct val="100000"/>
              </a:lnSpc>
              <a:spcBef>
                <a:spcPts val="0"/>
              </a:spcBef>
              <a:buFont typeface="Arial" panose="020B0604020202020204" pitchFamily="34" charset="0"/>
              <a:buChar char="•"/>
              <a:defRPr sz="1600">
                <a:solidFill>
                  <a:schemeClr val="tx1">
                    <a:lumMod val="75000"/>
                    <a:lumOff val="25000"/>
                  </a:schemeClr>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2400">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latin typeface="Bookman Old Style" panose="02050604050505020204" pitchFamily="18"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500" dirty="0">
                <a:solidFill>
                  <a:srgbClr val="C00000"/>
                </a:solidFill>
              </a:rPr>
              <a:t>Conseil/accompagnement des territoires (introduction du sujet),</a:t>
            </a:r>
          </a:p>
          <a:p>
            <a:r>
              <a:rPr lang="fr-FR" sz="1500" dirty="0">
                <a:solidFill>
                  <a:srgbClr val="C00000"/>
                </a:solidFill>
              </a:rPr>
              <a:t>Pédagogie et animation</a:t>
            </a:r>
          </a:p>
        </p:txBody>
      </p:sp>
      <p:sp>
        <p:nvSpPr>
          <p:cNvPr id="239" name="Espace réservé du contenu 2">
            <a:extLst>
              <a:ext uri="{FF2B5EF4-FFF2-40B4-BE49-F238E27FC236}">
                <a16:creationId xmlns:a16="http://schemas.microsoft.com/office/drawing/2014/main" id="{70E99B47-3A55-42F6-9041-964A614DBDD3}"/>
              </a:ext>
            </a:extLst>
          </p:cNvPr>
          <p:cNvSpPr txBox="1">
            <a:spLocks/>
          </p:cNvSpPr>
          <p:nvPr/>
        </p:nvSpPr>
        <p:spPr>
          <a:xfrm>
            <a:off x="5940779" y="5471107"/>
            <a:ext cx="2985638" cy="10094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Bef>
                <a:spcPts val="0"/>
              </a:spcBef>
            </a:pPr>
            <a:r>
              <a:rPr lang="fr-FR" sz="1500" dirty="0">
                <a:solidFill>
                  <a:srgbClr val="C00000"/>
                </a:solidFill>
              </a:rPr>
              <a:t>Expertise biodiversité,      </a:t>
            </a:r>
          </a:p>
          <a:p>
            <a:pPr>
              <a:lnSpc>
                <a:spcPct val="140000"/>
              </a:lnSpc>
              <a:spcBef>
                <a:spcPts val="0"/>
              </a:spcBef>
            </a:pPr>
            <a:r>
              <a:rPr lang="fr-FR" sz="1500" dirty="0">
                <a:solidFill>
                  <a:srgbClr val="C00000"/>
                </a:solidFill>
              </a:rPr>
              <a:t>Pédagogie et animation,</a:t>
            </a:r>
          </a:p>
          <a:p>
            <a:pPr>
              <a:lnSpc>
                <a:spcPct val="140000"/>
              </a:lnSpc>
              <a:spcBef>
                <a:spcPts val="0"/>
              </a:spcBef>
            </a:pPr>
            <a:r>
              <a:rPr lang="fr-FR" sz="1500" dirty="0">
                <a:solidFill>
                  <a:srgbClr val="C00000"/>
                </a:solidFill>
              </a:rPr>
              <a:t>Mobilisation citoyenne</a:t>
            </a:r>
          </a:p>
          <a:p>
            <a:pPr marL="0" indent="0" algn="ctr">
              <a:lnSpc>
                <a:spcPct val="120000"/>
              </a:lnSpc>
              <a:buNone/>
            </a:pPr>
            <a:endParaRPr lang="fr-FR" sz="1500" dirty="0">
              <a:solidFill>
                <a:srgbClr val="C00000"/>
              </a:solidFill>
            </a:endParaRPr>
          </a:p>
        </p:txBody>
      </p:sp>
      <p:sp>
        <p:nvSpPr>
          <p:cNvPr id="240" name="ZoneTexte 239">
            <a:extLst>
              <a:ext uri="{FF2B5EF4-FFF2-40B4-BE49-F238E27FC236}">
                <a16:creationId xmlns:a16="http://schemas.microsoft.com/office/drawing/2014/main" id="{6ABB4185-987B-4540-A4F5-B41AE9F0EA17}"/>
              </a:ext>
            </a:extLst>
          </p:cNvPr>
          <p:cNvSpPr txBox="1"/>
          <p:nvPr/>
        </p:nvSpPr>
        <p:spPr>
          <a:xfrm>
            <a:off x="5940779" y="4429340"/>
            <a:ext cx="2277069" cy="584775"/>
          </a:xfrm>
          <a:prstGeom prst="rect">
            <a:avLst/>
          </a:prstGeom>
          <a:noFill/>
        </p:spPr>
        <p:txBody>
          <a:bodyPr wrap="square">
            <a:spAutoFit/>
          </a:bodyPr>
          <a:lstStyle/>
          <a:p>
            <a:pPr marL="228600" indent="-228600">
              <a:buFont typeface="Arial" panose="020B0604020202020204" pitchFamily="34" charset="0"/>
              <a:buChar char="•"/>
            </a:pPr>
            <a:r>
              <a:rPr lang="fr-FR" sz="1600" dirty="0">
                <a:solidFill>
                  <a:srgbClr val="C00000"/>
                </a:solidFill>
                <a:latin typeface="Bookman Old Style" panose="02050604050505020204" pitchFamily="18" charset="0"/>
              </a:rPr>
              <a:t>Citoyens,</a:t>
            </a:r>
          </a:p>
          <a:p>
            <a:pPr marL="228600" indent="-228600">
              <a:buFont typeface="Arial" panose="020B0604020202020204" pitchFamily="34" charset="0"/>
              <a:buChar char="•"/>
            </a:pPr>
            <a:r>
              <a:rPr lang="fr-FR" sz="1600" dirty="0">
                <a:solidFill>
                  <a:srgbClr val="C00000"/>
                </a:solidFill>
                <a:latin typeface="Bookman Old Style" panose="02050604050505020204" pitchFamily="18" charset="0"/>
              </a:rPr>
              <a:t>Collectivités</a:t>
            </a:r>
          </a:p>
        </p:txBody>
      </p:sp>
      <p:pic>
        <p:nvPicPr>
          <p:cNvPr id="22" name="Image 21">
            <a:extLst>
              <a:ext uri="{FF2B5EF4-FFF2-40B4-BE49-F238E27FC236}">
                <a16:creationId xmlns:a16="http://schemas.microsoft.com/office/drawing/2014/main" id="{BD3C08A2-36C7-4953-B533-C745738EEA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18347" y="3038342"/>
            <a:ext cx="1609577" cy="689931"/>
          </a:xfrm>
          <a:prstGeom prst="rect">
            <a:avLst/>
          </a:prstGeom>
        </p:spPr>
      </p:pic>
      <p:pic>
        <p:nvPicPr>
          <p:cNvPr id="230" name="Image 229">
            <a:extLst>
              <a:ext uri="{FF2B5EF4-FFF2-40B4-BE49-F238E27FC236}">
                <a16:creationId xmlns:a16="http://schemas.microsoft.com/office/drawing/2014/main" id="{6C2DDADD-785D-4F2B-A95B-F0C124F24E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6058" y="2614088"/>
            <a:ext cx="1354774" cy="1354774"/>
          </a:xfrm>
          <a:prstGeom prst="rect">
            <a:avLst/>
          </a:prstGeom>
        </p:spPr>
      </p:pic>
      <p:pic>
        <p:nvPicPr>
          <p:cNvPr id="20" name="Image 19">
            <a:extLst>
              <a:ext uri="{FF2B5EF4-FFF2-40B4-BE49-F238E27FC236}">
                <a16:creationId xmlns:a16="http://schemas.microsoft.com/office/drawing/2014/main" id="{59290A3E-656E-4F6A-9691-15A2219E661C}"/>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0000" l="10000" r="90000">
                        <a14:foregroundMark x1="12219" y1="49357" x2="12219" y2="49357"/>
                        <a14:foregroundMark x1="14791" y1="24116" x2="14791" y2="24116"/>
                        <a14:foregroundMark x1="18810" y1="21865" x2="18810" y2="21865"/>
                        <a14:foregroundMark x1="19775" y1="32315" x2="19775" y2="32315"/>
                        <a14:foregroundMark x1="28135" y1="46463" x2="28135" y2="46463"/>
                        <a14:foregroundMark x1="36013" y1="50643" x2="36013" y2="50643"/>
                        <a14:foregroundMark x1="51125" y1="55949" x2="51125" y2="55949"/>
                        <a14:foregroundMark x1="57235" y1="50965" x2="57235" y2="50965"/>
                        <a14:foregroundMark x1="77492" y1="48071" x2="77492" y2="48071"/>
                        <a14:foregroundMark x1="72026" y1="56270" x2="72026" y2="56270"/>
                        <a14:foregroundMark x1="10772" y1="67363" x2="10772" y2="67363"/>
                        <a14:foregroundMark x1="15273" y1="68810" x2="15273" y2="68810"/>
                        <a14:foregroundMark x1="19614" y1="69293" x2="19614" y2="69293"/>
                        <a14:foregroundMark x1="24759" y1="68971" x2="24759" y2="68971"/>
                        <a14:foregroundMark x1="28135" y1="68489" x2="28135" y2="68489"/>
                        <a14:foregroundMark x1="31833" y1="69453" x2="31833" y2="69453"/>
                        <a14:foregroundMark x1="35370" y1="68810" x2="35370" y2="68810"/>
                        <a14:foregroundMark x1="40032" y1="68650" x2="40032" y2="68650"/>
                        <a14:foregroundMark x1="44855" y1="68971" x2="44855" y2="68971"/>
                        <a14:foregroundMark x1="47428" y1="67524" x2="47428" y2="67524"/>
                        <a14:foregroundMark x1="51929" y1="67524" x2="51929" y2="67524"/>
                        <a14:foregroundMark x1="56752" y1="67524" x2="56752" y2="67524"/>
                        <a14:foregroundMark x1="57556" y1="66238" x2="57556" y2="66238"/>
                        <a14:foregroundMark x1="61415" y1="68006" x2="61415" y2="68006"/>
                        <a14:foregroundMark x1="67203" y1="68971" x2="67203" y2="68971"/>
                        <a14:foregroundMark x1="70096" y1="69132" x2="70096" y2="69132"/>
                        <a14:foregroundMark x1="73473" y1="67042" x2="73473" y2="67042"/>
                        <a14:foregroundMark x1="77492" y1="67042" x2="77492" y2="67042"/>
                        <a14:foregroundMark x1="79743" y1="69293" x2="79743" y2="69293"/>
                        <a14:foregroundMark x1="84244" y1="69132" x2="84244" y2="69132"/>
                        <a14:foregroundMark x1="88746" y1="68489" x2="88746" y2="68489"/>
                      </a14:backgroundRemoval>
                    </a14:imgEffect>
                  </a14:imgLayer>
                </a14:imgProps>
              </a:ext>
              <a:ext uri="{28A0092B-C50C-407E-A947-70E740481C1C}">
                <a14:useLocalDpi xmlns:a14="http://schemas.microsoft.com/office/drawing/2010/main" val="0"/>
              </a:ext>
            </a:extLst>
          </a:blip>
          <a:stretch>
            <a:fillRect/>
          </a:stretch>
        </p:blipFill>
        <p:spPr>
          <a:xfrm>
            <a:off x="3899049" y="2712226"/>
            <a:ext cx="1724689" cy="1724689"/>
          </a:xfrm>
          <a:prstGeom prst="rect">
            <a:avLst/>
          </a:prstGeom>
        </p:spPr>
      </p:pic>
      <p:sp>
        <p:nvSpPr>
          <p:cNvPr id="16" name="Rectangle 15">
            <a:extLst>
              <a:ext uri="{FF2B5EF4-FFF2-40B4-BE49-F238E27FC236}">
                <a16:creationId xmlns:a16="http://schemas.microsoft.com/office/drawing/2014/main" id="{68F1006A-4DBD-44A8-B69A-3FE60DA4424A}"/>
              </a:ext>
            </a:extLst>
          </p:cNvPr>
          <p:cNvSpPr/>
          <p:nvPr/>
        </p:nvSpPr>
        <p:spPr>
          <a:xfrm flipH="1">
            <a:off x="8880127" y="4144789"/>
            <a:ext cx="2662357" cy="1178464"/>
          </a:xfrm>
          <a:prstGeom prst="rect">
            <a:avLst/>
          </a:prstGeom>
        </p:spPr>
        <p:txBody>
          <a:bodyPr wrap="square">
            <a:spAutoFit/>
          </a:bodyPr>
          <a:lstStyle/>
          <a:p>
            <a:pPr marL="228600" indent="-228600">
              <a:lnSpc>
                <a:spcPct val="120000"/>
              </a:lnSpc>
              <a:buFont typeface="Arial" panose="020B0604020202020204" pitchFamily="34" charset="0"/>
              <a:buChar char="•"/>
            </a:pPr>
            <a:r>
              <a:rPr lang="fr-FR" sz="1500" dirty="0">
                <a:solidFill>
                  <a:srgbClr val="C00000"/>
                </a:solidFill>
                <a:latin typeface="Bookman Old Style" panose="02050604050505020204" pitchFamily="18" charset="0"/>
              </a:rPr>
              <a:t>Collectivités, </a:t>
            </a:r>
          </a:p>
          <a:p>
            <a:pPr marL="228600" indent="-228600">
              <a:lnSpc>
                <a:spcPct val="120000"/>
              </a:lnSpc>
              <a:buFont typeface="Arial" panose="020B0604020202020204" pitchFamily="34" charset="0"/>
              <a:buChar char="•"/>
            </a:pPr>
            <a:r>
              <a:rPr lang="fr-FR" sz="1500" dirty="0">
                <a:solidFill>
                  <a:srgbClr val="C00000"/>
                </a:solidFill>
                <a:latin typeface="Bookman Old Style" panose="02050604050505020204" pitchFamily="18" charset="0"/>
              </a:rPr>
              <a:t>Maîtres d’œuvre, </a:t>
            </a:r>
          </a:p>
          <a:p>
            <a:pPr marL="228600" indent="-228600">
              <a:lnSpc>
                <a:spcPct val="120000"/>
              </a:lnSpc>
              <a:buFont typeface="Arial" panose="020B0604020202020204" pitchFamily="34" charset="0"/>
              <a:buChar char="•"/>
            </a:pPr>
            <a:r>
              <a:rPr lang="fr-FR" sz="1500" dirty="0">
                <a:solidFill>
                  <a:srgbClr val="C00000"/>
                </a:solidFill>
                <a:latin typeface="Bookman Old Style" panose="02050604050505020204" pitchFamily="18" charset="0"/>
              </a:rPr>
              <a:t>Prestataires,</a:t>
            </a:r>
          </a:p>
          <a:p>
            <a:pPr marL="228600" indent="-228600">
              <a:lnSpc>
                <a:spcPct val="120000"/>
              </a:lnSpc>
              <a:buFont typeface="Arial" panose="020B0604020202020204" pitchFamily="34" charset="0"/>
              <a:buChar char="•"/>
            </a:pPr>
            <a:r>
              <a:rPr lang="fr-FR" sz="1500" dirty="0">
                <a:solidFill>
                  <a:srgbClr val="C00000"/>
                </a:solidFill>
                <a:latin typeface="Bookman Old Style" panose="02050604050505020204" pitchFamily="18" charset="0"/>
              </a:rPr>
              <a:t>Exploitants</a:t>
            </a:r>
          </a:p>
        </p:txBody>
      </p:sp>
    </p:spTree>
    <p:extLst>
      <p:ext uri="{BB962C8B-B14F-4D97-AF65-F5344CB8AC3E}">
        <p14:creationId xmlns:p14="http://schemas.microsoft.com/office/powerpoint/2010/main" val="276294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BE3717-7B79-48FE-8369-B2CC67C187EB}"/>
              </a:ext>
            </a:extLst>
          </p:cNvPr>
          <p:cNvSpPr>
            <a:spLocks noGrp="1"/>
          </p:cNvSpPr>
          <p:nvPr>
            <p:ph idx="1"/>
          </p:nvPr>
        </p:nvSpPr>
        <p:spPr>
          <a:xfrm>
            <a:off x="2365730" y="1594975"/>
            <a:ext cx="8988070" cy="4761363"/>
          </a:xfrm>
        </p:spPr>
        <p:txBody>
          <a:bodyPr>
            <a:normAutofit/>
          </a:bodyPr>
          <a:lstStyle/>
          <a:p>
            <a:pPr marL="0" indent="0" algn="just">
              <a:lnSpc>
                <a:spcPct val="120000"/>
              </a:lnSpc>
              <a:buNone/>
            </a:pPr>
            <a:r>
              <a:rPr lang="fr-FR" sz="2400" dirty="0">
                <a:solidFill>
                  <a:schemeClr val="tx1">
                    <a:lumMod val="75000"/>
                    <a:lumOff val="25000"/>
                  </a:schemeClr>
                </a:solidFill>
              </a:rPr>
              <a:t>Constituer une </a:t>
            </a:r>
            <a:r>
              <a:rPr lang="fr-FR" sz="2400" b="1" dirty="0">
                <a:solidFill>
                  <a:schemeClr val="tx1">
                    <a:lumMod val="75000"/>
                    <a:lumOff val="25000"/>
                  </a:schemeClr>
                </a:solidFill>
              </a:rPr>
              <a:t>force d’accompagnement transversale, </a:t>
            </a:r>
          </a:p>
          <a:p>
            <a:pPr marL="0" indent="0" algn="just">
              <a:lnSpc>
                <a:spcPct val="120000"/>
              </a:lnSpc>
              <a:buNone/>
            </a:pPr>
            <a:r>
              <a:rPr lang="fr-FR" sz="2400" dirty="0">
                <a:solidFill>
                  <a:schemeClr val="tx1">
                    <a:lumMod val="75000"/>
                    <a:lumOff val="25000"/>
                  </a:schemeClr>
                </a:solidFill>
              </a:rPr>
              <a:t>Diffuser et généraliser </a:t>
            </a:r>
            <a:r>
              <a:rPr lang="fr-FR" sz="2400" b="1" dirty="0">
                <a:solidFill>
                  <a:schemeClr val="tx1">
                    <a:lumMod val="75000"/>
                    <a:lumOff val="25000"/>
                  </a:schemeClr>
                </a:solidFill>
              </a:rPr>
              <a:t>les savoirs et savoir-faire</a:t>
            </a:r>
            <a:r>
              <a:rPr lang="fr-FR" sz="2400" dirty="0">
                <a:solidFill>
                  <a:schemeClr val="tx1">
                    <a:lumMod val="75000"/>
                    <a:lumOff val="25000"/>
                  </a:schemeClr>
                </a:solidFill>
              </a:rPr>
              <a:t>,</a:t>
            </a:r>
          </a:p>
          <a:p>
            <a:pPr marL="0" indent="0" algn="just">
              <a:lnSpc>
                <a:spcPct val="120000"/>
              </a:lnSpc>
              <a:buNone/>
            </a:pPr>
            <a:r>
              <a:rPr lang="fr-FR" sz="2400" dirty="0">
                <a:solidFill>
                  <a:schemeClr val="tx1">
                    <a:lumMod val="75000"/>
                    <a:lumOff val="25000"/>
                  </a:schemeClr>
                </a:solidFill>
              </a:rPr>
              <a:t>Rendre les collectivités et acteurs de la </a:t>
            </a:r>
            <a:r>
              <a:rPr lang="fr-FR" sz="2400" i="1" dirty="0">
                <a:solidFill>
                  <a:schemeClr val="tx1">
                    <a:lumMod val="75000"/>
                    <a:lumOff val="25000"/>
                  </a:schemeClr>
                </a:solidFill>
              </a:rPr>
              <a:t>fabrique de la ville</a:t>
            </a:r>
            <a:r>
              <a:rPr lang="fr-FR" sz="2400" dirty="0">
                <a:solidFill>
                  <a:schemeClr val="tx1">
                    <a:lumMod val="75000"/>
                    <a:lumOff val="25000"/>
                  </a:schemeClr>
                </a:solidFill>
              </a:rPr>
              <a:t> </a:t>
            </a:r>
            <a:r>
              <a:rPr lang="fr-FR" sz="2400" b="1" dirty="0">
                <a:solidFill>
                  <a:schemeClr val="tx1">
                    <a:lumMod val="75000"/>
                    <a:lumOff val="25000"/>
                  </a:schemeClr>
                </a:solidFill>
              </a:rPr>
              <a:t>autonomes et pro-actifs pour une gestion intégrée des eaux pluviales </a:t>
            </a:r>
            <a:r>
              <a:rPr lang="fr-FR" sz="2400" dirty="0">
                <a:solidFill>
                  <a:schemeClr val="tx1">
                    <a:lumMod val="75000"/>
                    <a:lumOff val="25000"/>
                  </a:schemeClr>
                </a:solidFill>
              </a:rPr>
              <a:t>dans les territoires et les opérations d’aménagement</a:t>
            </a:r>
            <a:r>
              <a:rPr lang="fr-FR" sz="2400" b="1" dirty="0">
                <a:solidFill>
                  <a:schemeClr val="tx1">
                    <a:lumMod val="75000"/>
                    <a:lumOff val="25000"/>
                  </a:schemeClr>
                </a:solidFill>
              </a:rPr>
              <a:t>.</a:t>
            </a:r>
          </a:p>
          <a:p>
            <a:pPr marL="0" indent="0" algn="just">
              <a:lnSpc>
                <a:spcPct val="120000"/>
              </a:lnSpc>
              <a:buNone/>
            </a:pPr>
            <a:endParaRPr lang="fr-FR" sz="2400" dirty="0">
              <a:solidFill>
                <a:schemeClr val="tx1">
                  <a:lumMod val="75000"/>
                  <a:lumOff val="25000"/>
                </a:schemeClr>
              </a:solidFill>
            </a:endParaRPr>
          </a:p>
          <a:p>
            <a:pPr marL="0" indent="0" algn="ctr">
              <a:lnSpc>
                <a:spcPct val="120000"/>
              </a:lnSpc>
              <a:buNone/>
            </a:pPr>
            <a:r>
              <a:rPr lang="fr-FR" sz="2400" b="1" dirty="0">
                <a:solidFill>
                  <a:srgbClr val="6666FF"/>
                </a:solidFill>
              </a:rPr>
              <a:t>    Démultiplier et enrichir nos actions </a:t>
            </a:r>
            <a:r>
              <a:rPr lang="fr-FR" sz="2400" dirty="0">
                <a:solidFill>
                  <a:schemeClr val="tx1">
                    <a:lumMod val="75000"/>
                    <a:lumOff val="25000"/>
                  </a:schemeClr>
                </a:solidFill>
              </a:rPr>
              <a:t> auprès des territoires.</a:t>
            </a:r>
          </a:p>
          <a:p>
            <a:pPr marL="0" indent="0" algn="just">
              <a:lnSpc>
                <a:spcPct val="120000"/>
              </a:lnSpc>
              <a:buNone/>
            </a:pPr>
            <a:endParaRPr lang="fr-FR" sz="2400" dirty="0">
              <a:solidFill>
                <a:schemeClr val="tx1">
                  <a:lumMod val="75000"/>
                  <a:lumOff val="25000"/>
                </a:schemeClr>
              </a:solidFill>
            </a:endParaRPr>
          </a:p>
          <a:p>
            <a:pPr>
              <a:lnSpc>
                <a:spcPct val="120000"/>
              </a:lnSpc>
            </a:pPr>
            <a:endParaRPr lang="fr-FR" sz="2400" dirty="0">
              <a:solidFill>
                <a:schemeClr val="tx1">
                  <a:lumMod val="75000"/>
                  <a:lumOff val="25000"/>
                </a:schemeClr>
              </a:solidFill>
            </a:endParaRPr>
          </a:p>
          <a:p>
            <a:pPr>
              <a:lnSpc>
                <a:spcPct val="120000"/>
              </a:lnSpc>
            </a:pPr>
            <a:endParaRPr lang="fr-FR" sz="2400" dirty="0">
              <a:solidFill>
                <a:schemeClr val="tx1">
                  <a:lumMod val="75000"/>
                  <a:lumOff val="25000"/>
                </a:schemeClr>
              </a:solidFill>
            </a:endParaRPr>
          </a:p>
          <a:p>
            <a:pPr marL="0" indent="0">
              <a:lnSpc>
                <a:spcPct val="120000"/>
              </a:lnSpc>
              <a:buNone/>
            </a:pPr>
            <a:endParaRPr lang="fr-FR" sz="2400" dirty="0">
              <a:solidFill>
                <a:schemeClr val="tx1">
                  <a:lumMod val="75000"/>
                  <a:lumOff val="25000"/>
                </a:schemeClr>
              </a:solidFill>
            </a:endParaRPr>
          </a:p>
        </p:txBody>
      </p:sp>
      <p:sp>
        <p:nvSpPr>
          <p:cNvPr id="2" name="Titre 1">
            <a:extLst>
              <a:ext uri="{FF2B5EF4-FFF2-40B4-BE49-F238E27FC236}">
                <a16:creationId xmlns:a16="http://schemas.microsoft.com/office/drawing/2014/main" id="{98822C7E-2087-4807-B704-09701B8CE8E2}"/>
              </a:ext>
            </a:extLst>
          </p:cNvPr>
          <p:cNvSpPr>
            <a:spLocks noGrp="1"/>
          </p:cNvSpPr>
          <p:nvPr>
            <p:ph type="title"/>
          </p:nvPr>
        </p:nvSpPr>
        <p:spPr>
          <a:xfrm>
            <a:off x="1590674" y="365125"/>
            <a:ext cx="9763126" cy="1325563"/>
          </a:xfrm>
        </p:spPr>
        <p:txBody>
          <a:bodyPr>
            <a:normAutofit/>
          </a:bodyPr>
          <a:lstStyle/>
          <a:p>
            <a:pPr algn="ctr"/>
            <a:r>
              <a:rPr lang="fr-FR" sz="3200" dirty="0">
                <a:solidFill>
                  <a:srgbClr val="6666FF"/>
                </a:solidFill>
              </a:rPr>
              <a:t>Mise en synergie</a:t>
            </a:r>
          </a:p>
        </p:txBody>
      </p:sp>
      <p:sp>
        <p:nvSpPr>
          <p:cNvPr id="16" name="Rectangle 15">
            <a:extLst>
              <a:ext uri="{FF2B5EF4-FFF2-40B4-BE49-F238E27FC236}">
                <a16:creationId xmlns:a16="http://schemas.microsoft.com/office/drawing/2014/main" id="{B77D15EB-103F-412B-9CF7-5296829A84BF}"/>
              </a:ext>
            </a:extLst>
          </p:cNvPr>
          <p:cNvSpPr/>
          <p:nvPr/>
        </p:nvSpPr>
        <p:spPr>
          <a:xfrm>
            <a:off x="1694576" y="24791"/>
            <a:ext cx="8802847" cy="646331"/>
          </a:xfrm>
          <a:prstGeom prst="rect">
            <a:avLst/>
          </a:prstGeom>
        </p:spPr>
        <p:txBody>
          <a:bodyPr wrap="square">
            <a:spAutoFit/>
          </a:bodyPr>
          <a:lstStyle/>
          <a:p>
            <a:pPr algn="ctr"/>
            <a:r>
              <a:rPr lang="fr-FR" dirty="0">
                <a:solidFill>
                  <a:srgbClr val="CCCCFF"/>
                </a:solidFill>
                <a:latin typeface="Bookman Old Style" panose="02050604050505020204" pitchFamily="18" charset="0"/>
              </a:rPr>
              <a:t>Rendre les villes perméables - Journée d'échanges mercredi 29 septembre, Lyon - AERMC</a:t>
            </a:r>
          </a:p>
        </p:txBody>
      </p:sp>
      <p:sp>
        <p:nvSpPr>
          <p:cNvPr id="4" name="Espace réservé du numéro de diapositive 3">
            <a:extLst>
              <a:ext uri="{FF2B5EF4-FFF2-40B4-BE49-F238E27FC236}">
                <a16:creationId xmlns:a16="http://schemas.microsoft.com/office/drawing/2014/main" id="{ABEC3E25-EFF9-48B7-8930-98DD9A29DBCE}"/>
              </a:ext>
            </a:extLst>
          </p:cNvPr>
          <p:cNvSpPr>
            <a:spLocks noGrp="1"/>
          </p:cNvSpPr>
          <p:nvPr>
            <p:ph type="sldNum" sz="quarter" idx="12"/>
          </p:nvPr>
        </p:nvSpPr>
        <p:spPr/>
        <p:txBody>
          <a:bodyPr/>
          <a:lstStyle/>
          <a:p>
            <a:fld id="{ED57D4B8-CCF7-41C8-AB32-626425AA162D}" type="slidenum">
              <a:rPr lang="fr-FR" smtClean="0"/>
              <a:t>3</a:t>
            </a:fld>
            <a:endParaRPr lang="fr-FR"/>
          </a:p>
        </p:txBody>
      </p:sp>
      <p:grpSp>
        <p:nvGrpSpPr>
          <p:cNvPr id="48" name="Groupe 47">
            <a:extLst>
              <a:ext uri="{FF2B5EF4-FFF2-40B4-BE49-F238E27FC236}">
                <a16:creationId xmlns:a16="http://schemas.microsoft.com/office/drawing/2014/main" id="{6AC55602-AE55-4980-ABE7-FCC782A3D53C}"/>
              </a:ext>
            </a:extLst>
          </p:cNvPr>
          <p:cNvGrpSpPr/>
          <p:nvPr/>
        </p:nvGrpSpPr>
        <p:grpSpPr>
          <a:xfrm>
            <a:off x="-66909" y="668092"/>
            <a:ext cx="1439629" cy="5514279"/>
            <a:chOff x="-66909" y="668092"/>
            <a:chExt cx="1439629" cy="5514279"/>
          </a:xfrm>
        </p:grpSpPr>
        <p:sp>
          <p:nvSpPr>
            <p:cNvPr id="49" name="Rectangle : coins arrondis 48">
              <a:extLst>
                <a:ext uri="{FF2B5EF4-FFF2-40B4-BE49-F238E27FC236}">
                  <a16:creationId xmlns:a16="http://schemas.microsoft.com/office/drawing/2014/main" id="{2BC47651-27EE-46E7-8AE0-1C9862CE2979}"/>
                </a:ext>
              </a:extLst>
            </p:cNvPr>
            <p:cNvSpPr/>
            <p:nvPr/>
          </p:nvSpPr>
          <p:spPr>
            <a:xfrm>
              <a:off x="0" y="1706965"/>
              <a:ext cx="1300295" cy="1714497"/>
            </a:xfrm>
            <a:prstGeom prst="roundRect">
              <a:avLst>
                <a:gd name="adj" fmla="val 0"/>
              </a:avLst>
            </a:prstGeom>
            <a:solidFill>
              <a:srgbClr val="6666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2">
                    <a:lumMod val="40000"/>
                    <a:lumOff val="60000"/>
                  </a:schemeClr>
                </a:solidFill>
                <a:latin typeface="Bookman Old Style" panose="02050604050505020204" pitchFamily="18" charset="0"/>
              </a:endParaRPr>
            </a:p>
          </p:txBody>
        </p:sp>
        <p:sp>
          <p:nvSpPr>
            <p:cNvPr id="50" name="Rectangle 49">
              <a:extLst>
                <a:ext uri="{FF2B5EF4-FFF2-40B4-BE49-F238E27FC236}">
                  <a16:creationId xmlns:a16="http://schemas.microsoft.com/office/drawing/2014/main" id="{49ACD049-276F-43CB-B22F-98413E82D7BB}"/>
                </a:ext>
              </a:extLst>
            </p:cNvPr>
            <p:cNvSpPr/>
            <p:nvPr/>
          </p:nvSpPr>
          <p:spPr>
            <a:xfrm>
              <a:off x="-66909" y="668092"/>
              <a:ext cx="1406948" cy="338554"/>
            </a:xfrm>
            <a:prstGeom prst="rect">
              <a:avLst/>
            </a:prstGeom>
          </p:spPr>
          <p:txBody>
            <a:bodyPr wrap="square">
              <a:spAutoFit/>
            </a:bodyPr>
            <a:lstStyle/>
            <a:p>
              <a:pPr algn="ctr"/>
              <a:r>
                <a:rPr lang="fr-FR" sz="1600" dirty="0">
                  <a:solidFill>
                    <a:srgbClr val="FF9999"/>
                  </a:solidFill>
                  <a:latin typeface="Bookman Old Style" panose="02050604050505020204" pitchFamily="18" charset="0"/>
                  <a:cs typeface="Aharoni" panose="02010803020104030203" pitchFamily="2" charset="-79"/>
                </a:rPr>
                <a:t>Equipe</a:t>
              </a:r>
            </a:p>
          </p:txBody>
        </p:sp>
        <p:sp>
          <p:nvSpPr>
            <p:cNvPr id="51" name="Rectangle 50">
              <a:extLst>
                <a:ext uri="{FF2B5EF4-FFF2-40B4-BE49-F238E27FC236}">
                  <a16:creationId xmlns:a16="http://schemas.microsoft.com/office/drawing/2014/main" id="{F8C75892-1A3E-4B90-A0E3-C73AE49C8821}"/>
                </a:ext>
              </a:extLst>
            </p:cNvPr>
            <p:cNvSpPr/>
            <p:nvPr/>
          </p:nvSpPr>
          <p:spPr>
            <a:xfrm>
              <a:off x="25167" y="2370786"/>
              <a:ext cx="1310473" cy="338554"/>
            </a:xfrm>
            <a:prstGeom prst="rect">
              <a:avLst/>
            </a:prstGeom>
          </p:spPr>
          <p:txBody>
            <a:bodyPr wrap="square">
              <a:spAutoFit/>
            </a:bodyPr>
            <a:lstStyle/>
            <a:p>
              <a:r>
                <a:rPr lang="fr-FR" sz="1600" b="1" dirty="0">
                  <a:solidFill>
                    <a:schemeClr val="bg1"/>
                  </a:solidFill>
                  <a:latin typeface="Bookman Old Style" panose="02050604050505020204" pitchFamily="18" charset="0"/>
                  <a:cs typeface="Aharoni" panose="02010803020104030203" pitchFamily="2" charset="-79"/>
                </a:rPr>
                <a:t>Ambitions</a:t>
              </a:r>
            </a:p>
          </p:txBody>
        </p:sp>
        <p:sp>
          <p:nvSpPr>
            <p:cNvPr id="52" name="Rectangle 51">
              <a:extLst>
                <a:ext uri="{FF2B5EF4-FFF2-40B4-BE49-F238E27FC236}">
                  <a16:creationId xmlns:a16="http://schemas.microsoft.com/office/drawing/2014/main" id="{8F920F1A-987C-4B60-8F83-FF4C6C88B45B}"/>
                </a:ext>
              </a:extLst>
            </p:cNvPr>
            <p:cNvSpPr/>
            <p:nvPr/>
          </p:nvSpPr>
          <p:spPr>
            <a:xfrm>
              <a:off x="-34228" y="5843817"/>
              <a:ext cx="1406948"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En pratique</a:t>
              </a:r>
            </a:p>
          </p:txBody>
        </p:sp>
        <p:sp>
          <p:nvSpPr>
            <p:cNvPr id="53" name="Rectangle 52">
              <a:extLst>
                <a:ext uri="{FF2B5EF4-FFF2-40B4-BE49-F238E27FC236}">
                  <a16:creationId xmlns:a16="http://schemas.microsoft.com/office/drawing/2014/main" id="{53D51BDF-EB8A-436A-8EA0-6BE9C45FCB7A}"/>
                </a:ext>
              </a:extLst>
            </p:cNvPr>
            <p:cNvSpPr/>
            <p:nvPr/>
          </p:nvSpPr>
          <p:spPr>
            <a:xfrm>
              <a:off x="109577" y="4042234"/>
              <a:ext cx="1119338" cy="584775"/>
            </a:xfrm>
            <a:prstGeom prst="rect">
              <a:avLst/>
            </a:prstGeom>
          </p:spPr>
          <p:txBody>
            <a:bodyPr wrap="square">
              <a:spAutoFit/>
            </a:bodyPr>
            <a:lstStyle/>
            <a:p>
              <a:pPr algn="ctr"/>
              <a:r>
                <a:rPr lang="fr-FR" sz="1600" dirty="0">
                  <a:solidFill>
                    <a:srgbClr val="FF9999"/>
                  </a:solidFill>
                  <a:latin typeface="Bookman Old Style" panose="02050604050505020204" pitchFamily="18" charset="0"/>
                  <a:cs typeface="Aharoni" panose="02010803020104030203" pitchFamily="2" charset="-79"/>
                </a:rPr>
                <a:t>Modes d’actions</a:t>
              </a:r>
            </a:p>
          </p:txBody>
        </p:sp>
        <p:cxnSp>
          <p:nvCxnSpPr>
            <p:cNvPr id="55" name="Connecteur droit 54">
              <a:extLst>
                <a:ext uri="{FF2B5EF4-FFF2-40B4-BE49-F238E27FC236}">
                  <a16:creationId xmlns:a16="http://schemas.microsoft.com/office/drawing/2014/main" id="{EE03449C-1103-4E9F-A127-6E6D341ED6FF}"/>
                </a:ext>
              </a:extLst>
            </p:cNvPr>
            <p:cNvCxnSpPr>
              <a:cxnSpLocks/>
            </p:cNvCxnSpPr>
            <p:nvPr/>
          </p:nvCxnSpPr>
          <p:spPr>
            <a:xfrm>
              <a:off x="0" y="5143500"/>
              <a:ext cx="1310473" cy="0"/>
            </a:xfrm>
            <a:prstGeom prst="line">
              <a:avLst/>
            </a:prstGeom>
            <a:ln w="38100" cmpd="sng">
              <a:solidFill>
                <a:srgbClr val="6666FF">
                  <a:alpha val="50196"/>
                </a:srgbClr>
              </a:solidFill>
              <a:prstDash val="solid"/>
            </a:ln>
          </p:spPr>
          <p:style>
            <a:lnRef idx="3">
              <a:schemeClr val="accent4"/>
            </a:lnRef>
            <a:fillRef idx="0">
              <a:schemeClr val="accent4"/>
            </a:fillRef>
            <a:effectRef idx="2">
              <a:schemeClr val="accent4"/>
            </a:effectRef>
            <a:fontRef idx="minor">
              <a:schemeClr val="tx1"/>
            </a:fontRef>
          </p:style>
        </p:cxnSp>
      </p:grpSp>
      <p:grpSp>
        <p:nvGrpSpPr>
          <p:cNvPr id="15" name="Groupe 14">
            <a:extLst>
              <a:ext uri="{FF2B5EF4-FFF2-40B4-BE49-F238E27FC236}">
                <a16:creationId xmlns:a16="http://schemas.microsoft.com/office/drawing/2014/main" id="{4FD2F820-2D1D-4A97-9D8D-C36075A4467C}"/>
              </a:ext>
            </a:extLst>
          </p:cNvPr>
          <p:cNvGrpSpPr/>
          <p:nvPr/>
        </p:nvGrpSpPr>
        <p:grpSpPr>
          <a:xfrm>
            <a:off x="2021533" y="1782549"/>
            <a:ext cx="201542" cy="170306"/>
            <a:chOff x="10552184" y="1436305"/>
            <a:chExt cx="201542" cy="170306"/>
          </a:xfrm>
        </p:grpSpPr>
        <p:sp>
          <p:nvSpPr>
            <p:cNvPr id="307" name="Larme 306">
              <a:extLst>
                <a:ext uri="{FF2B5EF4-FFF2-40B4-BE49-F238E27FC236}">
                  <a16:creationId xmlns:a16="http://schemas.microsoft.com/office/drawing/2014/main" id="{DE1592DA-6052-401E-A419-1C3033D3B1F4}"/>
                </a:ext>
              </a:extLst>
            </p:cNvPr>
            <p:cNvSpPr/>
            <p:nvPr/>
          </p:nvSpPr>
          <p:spPr>
            <a:xfrm rot="15766480">
              <a:off x="10567802" y="1420687"/>
              <a:ext cx="170306" cy="201542"/>
            </a:xfrm>
            <a:prstGeom prst="teardrop">
              <a:avLst/>
            </a:prstGeom>
            <a:solidFill>
              <a:srgbClr val="00CC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308" name="Larme 307">
              <a:extLst>
                <a:ext uri="{FF2B5EF4-FFF2-40B4-BE49-F238E27FC236}">
                  <a16:creationId xmlns:a16="http://schemas.microsoft.com/office/drawing/2014/main" id="{D7089063-5F63-41C8-AE6D-9309DFE4105D}"/>
                </a:ext>
              </a:extLst>
            </p:cNvPr>
            <p:cNvSpPr/>
            <p:nvPr/>
          </p:nvSpPr>
          <p:spPr>
            <a:xfrm rot="15766480">
              <a:off x="10639319" y="1501727"/>
              <a:ext cx="75679" cy="63489"/>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312" name="Groupe 311">
            <a:extLst>
              <a:ext uri="{FF2B5EF4-FFF2-40B4-BE49-F238E27FC236}">
                <a16:creationId xmlns:a16="http://schemas.microsoft.com/office/drawing/2014/main" id="{87E13E30-D7DA-42E0-9F42-E1E46AAC50E1}"/>
              </a:ext>
            </a:extLst>
          </p:cNvPr>
          <p:cNvGrpSpPr/>
          <p:nvPr/>
        </p:nvGrpSpPr>
        <p:grpSpPr>
          <a:xfrm>
            <a:off x="2031443" y="2369757"/>
            <a:ext cx="201542" cy="170306"/>
            <a:chOff x="10552184" y="1436305"/>
            <a:chExt cx="201542" cy="170306"/>
          </a:xfrm>
        </p:grpSpPr>
        <p:sp>
          <p:nvSpPr>
            <p:cNvPr id="313" name="Larme 312">
              <a:extLst>
                <a:ext uri="{FF2B5EF4-FFF2-40B4-BE49-F238E27FC236}">
                  <a16:creationId xmlns:a16="http://schemas.microsoft.com/office/drawing/2014/main" id="{03CD4588-9FD5-49FC-B008-802FAECA6E43}"/>
                </a:ext>
              </a:extLst>
            </p:cNvPr>
            <p:cNvSpPr/>
            <p:nvPr/>
          </p:nvSpPr>
          <p:spPr>
            <a:xfrm rot="15766480">
              <a:off x="10567802" y="1420687"/>
              <a:ext cx="170306" cy="201542"/>
            </a:xfrm>
            <a:prstGeom prst="teardrop">
              <a:avLst/>
            </a:prstGeom>
            <a:solidFill>
              <a:srgbClr val="00CC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314" name="Larme 313">
              <a:extLst>
                <a:ext uri="{FF2B5EF4-FFF2-40B4-BE49-F238E27FC236}">
                  <a16:creationId xmlns:a16="http://schemas.microsoft.com/office/drawing/2014/main" id="{8351CDC6-FC9C-4E5D-A3D2-8FD45BF2BD7B}"/>
                </a:ext>
              </a:extLst>
            </p:cNvPr>
            <p:cNvSpPr/>
            <p:nvPr/>
          </p:nvSpPr>
          <p:spPr>
            <a:xfrm rot="15766480">
              <a:off x="10639319" y="1501727"/>
              <a:ext cx="75679" cy="63489"/>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315" name="Groupe 314">
            <a:extLst>
              <a:ext uri="{FF2B5EF4-FFF2-40B4-BE49-F238E27FC236}">
                <a16:creationId xmlns:a16="http://schemas.microsoft.com/office/drawing/2014/main" id="{D0DFB842-E012-4E83-8490-FD4B5FF3B238}"/>
              </a:ext>
            </a:extLst>
          </p:cNvPr>
          <p:cNvGrpSpPr/>
          <p:nvPr/>
        </p:nvGrpSpPr>
        <p:grpSpPr>
          <a:xfrm>
            <a:off x="2045736" y="2947350"/>
            <a:ext cx="201542" cy="170306"/>
            <a:chOff x="10552184" y="1436305"/>
            <a:chExt cx="201542" cy="170306"/>
          </a:xfrm>
        </p:grpSpPr>
        <p:sp>
          <p:nvSpPr>
            <p:cNvPr id="316" name="Larme 315">
              <a:extLst>
                <a:ext uri="{FF2B5EF4-FFF2-40B4-BE49-F238E27FC236}">
                  <a16:creationId xmlns:a16="http://schemas.microsoft.com/office/drawing/2014/main" id="{4CCAC2DD-9FFA-4019-9435-7F9E3A4CB0DD}"/>
                </a:ext>
              </a:extLst>
            </p:cNvPr>
            <p:cNvSpPr/>
            <p:nvPr/>
          </p:nvSpPr>
          <p:spPr>
            <a:xfrm rot="15766480">
              <a:off x="10567802" y="1420687"/>
              <a:ext cx="170306" cy="201542"/>
            </a:xfrm>
            <a:prstGeom prst="teardrop">
              <a:avLst/>
            </a:prstGeom>
            <a:solidFill>
              <a:srgbClr val="00CC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317" name="Larme 316">
              <a:extLst>
                <a:ext uri="{FF2B5EF4-FFF2-40B4-BE49-F238E27FC236}">
                  <a16:creationId xmlns:a16="http://schemas.microsoft.com/office/drawing/2014/main" id="{6CE7D092-4002-4581-94C3-38D410A065C4}"/>
                </a:ext>
              </a:extLst>
            </p:cNvPr>
            <p:cNvSpPr/>
            <p:nvPr/>
          </p:nvSpPr>
          <p:spPr>
            <a:xfrm rot="15766480">
              <a:off x="10639319" y="1501727"/>
              <a:ext cx="75679" cy="63489"/>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grpSp>
        <p:nvGrpSpPr>
          <p:cNvPr id="22" name="Groupe 21">
            <a:extLst>
              <a:ext uri="{FF2B5EF4-FFF2-40B4-BE49-F238E27FC236}">
                <a16:creationId xmlns:a16="http://schemas.microsoft.com/office/drawing/2014/main" id="{2599F3C9-8B23-4525-ACF8-5528BFBA8667}"/>
              </a:ext>
            </a:extLst>
          </p:cNvPr>
          <p:cNvGrpSpPr/>
          <p:nvPr/>
        </p:nvGrpSpPr>
        <p:grpSpPr>
          <a:xfrm>
            <a:off x="2844271" y="5325847"/>
            <a:ext cx="289867" cy="244942"/>
            <a:chOff x="10552184" y="1436305"/>
            <a:chExt cx="201542" cy="170306"/>
          </a:xfrm>
        </p:grpSpPr>
        <p:sp>
          <p:nvSpPr>
            <p:cNvPr id="23" name="Larme 22">
              <a:extLst>
                <a:ext uri="{FF2B5EF4-FFF2-40B4-BE49-F238E27FC236}">
                  <a16:creationId xmlns:a16="http://schemas.microsoft.com/office/drawing/2014/main" id="{9A3827B6-E920-447F-A3D4-473660B24CDF}"/>
                </a:ext>
              </a:extLst>
            </p:cNvPr>
            <p:cNvSpPr/>
            <p:nvPr/>
          </p:nvSpPr>
          <p:spPr>
            <a:xfrm rot="15766480">
              <a:off x="10567802" y="1420687"/>
              <a:ext cx="170306" cy="201542"/>
            </a:xfrm>
            <a:prstGeom prst="teardrop">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sp>
          <p:nvSpPr>
            <p:cNvPr id="24" name="Larme 23">
              <a:extLst>
                <a:ext uri="{FF2B5EF4-FFF2-40B4-BE49-F238E27FC236}">
                  <a16:creationId xmlns:a16="http://schemas.microsoft.com/office/drawing/2014/main" id="{71E0AF71-3F48-46EC-AFE8-2DD8893FECEE}"/>
                </a:ext>
              </a:extLst>
            </p:cNvPr>
            <p:cNvSpPr/>
            <p:nvPr/>
          </p:nvSpPr>
          <p:spPr>
            <a:xfrm rot="15766480">
              <a:off x="10639319" y="1501727"/>
              <a:ext cx="75679" cy="63489"/>
            </a:xfrm>
            <a:prstGeom prst="teardrop">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Bookman Old Style" panose="02050604050505020204" pitchFamily="18" charset="0"/>
              </a:endParaRPr>
            </a:p>
          </p:txBody>
        </p:sp>
      </p:grpSp>
    </p:spTree>
    <p:extLst>
      <p:ext uri="{BB962C8B-B14F-4D97-AF65-F5344CB8AC3E}">
        <p14:creationId xmlns:p14="http://schemas.microsoft.com/office/powerpoint/2010/main" val="206346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éléchargez les notes sur les techniques alternatives - GRAIE">
            <a:extLst>
              <a:ext uri="{FF2B5EF4-FFF2-40B4-BE49-F238E27FC236}">
                <a16:creationId xmlns:a16="http://schemas.microsoft.com/office/drawing/2014/main" id="{445B9AD5-84B3-4259-889E-DF7B9AEB76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9" t="3632" r="5342" b="19403"/>
          <a:stretch/>
        </p:blipFill>
        <p:spPr bwMode="auto">
          <a:xfrm>
            <a:off x="7106612" y="2815079"/>
            <a:ext cx="1800539" cy="152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pPr algn="ctr"/>
            <a:r>
              <a:rPr lang="fr-FR" sz="3200" dirty="0">
                <a:solidFill>
                  <a:srgbClr val="6666FF"/>
                </a:solidFill>
              </a:rPr>
              <a:t>Nos modes de faire</a:t>
            </a:r>
            <a:br>
              <a:rPr lang="fr-FR" sz="3200" dirty="0">
                <a:solidFill>
                  <a:srgbClr val="6666FF"/>
                </a:solidFill>
              </a:rPr>
            </a:br>
            <a:r>
              <a:rPr lang="fr-FR" sz="3200" dirty="0">
                <a:solidFill>
                  <a:srgbClr val="6666FF"/>
                </a:solidFill>
              </a:rPr>
              <a:t>pour accompagner les territoires</a:t>
            </a:r>
          </a:p>
        </p:txBody>
      </p:sp>
      <p:sp>
        <p:nvSpPr>
          <p:cNvPr id="4" name="Espace réservé du numéro de diapositive 3"/>
          <p:cNvSpPr>
            <a:spLocks noGrp="1"/>
          </p:cNvSpPr>
          <p:nvPr>
            <p:ph type="sldNum" sz="quarter" idx="12"/>
          </p:nvPr>
        </p:nvSpPr>
        <p:spPr/>
        <p:txBody>
          <a:bodyPr/>
          <a:lstStyle/>
          <a:p>
            <a:fld id="{ED57D4B8-CCF7-41C8-AB32-626425AA162D}" type="slidenum">
              <a:rPr lang="fr-FR" smtClean="0"/>
              <a:t>4</a:t>
            </a:fld>
            <a:endParaRPr lang="fr-FR"/>
          </a:p>
        </p:txBody>
      </p:sp>
      <p:grpSp>
        <p:nvGrpSpPr>
          <p:cNvPr id="3" name="Groupe 2">
            <a:extLst>
              <a:ext uri="{FF2B5EF4-FFF2-40B4-BE49-F238E27FC236}">
                <a16:creationId xmlns:a16="http://schemas.microsoft.com/office/drawing/2014/main" id="{2350B50C-D3D2-4D6F-AEF4-C1884DD3BDE1}"/>
              </a:ext>
            </a:extLst>
          </p:cNvPr>
          <p:cNvGrpSpPr/>
          <p:nvPr/>
        </p:nvGrpSpPr>
        <p:grpSpPr>
          <a:xfrm>
            <a:off x="-78492" y="664322"/>
            <a:ext cx="1438101" cy="5514279"/>
            <a:chOff x="-78492" y="664322"/>
            <a:chExt cx="1438101" cy="5514279"/>
          </a:xfrm>
        </p:grpSpPr>
        <p:sp>
          <p:nvSpPr>
            <p:cNvPr id="21" name="Rectangle : coins arrondis 20">
              <a:extLst>
                <a:ext uri="{FF2B5EF4-FFF2-40B4-BE49-F238E27FC236}">
                  <a16:creationId xmlns:a16="http://schemas.microsoft.com/office/drawing/2014/main" id="{25017ABD-1EEF-4AF2-9049-6173AA3AB45D}"/>
                </a:ext>
              </a:extLst>
            </p:cNvPr>
            <p:cNvSpPr/>
            <p:nvPr/>
          </p:nvSpPr>
          <p:spPr>
            <a:xfrm>
              <a:off x="-5273" y="3434851"/>
              <a:ext cx="1300295" cy="1714497"/>
            </a:xfrm>
            <a:prstGeom prst="roundRect">
              <a:avLst>
                <a:gd name="adj" fmla="val 0"/>
              </a:avLst>
            </a:prstGeom>
            <a:solidFill>
              <a:srgbClr val="6666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2">
                    <a:lumMod val="40000"/>
                    <a:lumOff val="60000"/>
                  </a:schemeClr>
                </a:solidFill>
                <a:latin typeface="Bookman Old Style" panose="02050604050505020204" pitchFamily="18" charset="0"/>
              </a:endParaRPr>
            </a:p>
          </p:txBody>
        </p:sp>
        <p:grpSp>
          <p:nvGrpSpPr>
            <p:cNvPr id="13" name="Groupe 12">
              <a:extLst>
                <a:ext uri="{FF2B5EF4-FFF2-40B4-BE49-F238E27FC236}">
                  <a16:creationId xmlns:a16="http://schemas.microsoft.com/office/drawing/2014/main" id="{6163B569-E4E1-4A2C-9512-AF8EF8EC5C66}"/>
                </a:ext>
              </a:extLst>
            </p:cNvPr>
            <p:cNvGrpSpPr/>
            <p:nvPr/>
          </p:nvGrpSpPr>
          <p:grpSpPr>
            <a:xfrm>
              <a:off x="-78492" y="664322"/>
              <a:ext cx="1438101" cy="5514279"/>
              <a:chOff x="-65381" y="668092"/>
              <a:chExt cx="1438101" cy="5514279"/>
            </a:xfrm>
          </p:grpSpPr>
          <p:sp>
            <p:nvSpPr>
              <p:cNvPr id="16" name="Rectangle 15">
                <a:extLst>
                  <a:ext uri="{FF2B5EF4-FFF2-40B4-BE49-F238E27FC236}">
                    <a16:creationId xmlns:a16="http://schemas.microsoft.com/office/drawing/2014/main" id="{94FD950E-200C-4333-AEEF-8AEC94BF887B}"/>
                  </a:ext>
                </a:extLst>
              </p:cNvPr>
              <p:cNvSpPr/>
              <p:nvPr/>
            </p:nvSpPr>
            <p:spPr>
              <a:xfrm>
                <a:off x="83218" y="668092"/>
                <a:ext cx="1172056" cy="338554"/>
              </a:xfrm>
              <a:prstGeom prst="rect">
                <a:avLst/>
              </a:prstGeom>
            </p:spPr>
            <p:txBody>
              <a:bodyPr wrap="square">
                <a:spAutoFit/>
              </a:bodyPr>
              <a:lstStyle/>
              <a:p>
                <a:pPr algn="ctr"/>
                <a:r>
                  <a:rPr lang="fr-FR" sz="1600" dirty="0">
                    <a:solidFill>
                      <a:srgbClr val="FF9999"/>
                    </a:solidFill>
                    <a:latin typeface="Bookman Old Style" panose="02050604050505020204" pitchFamily="18" charset="0"/>
                    <a:cs typeface="Aharoni" panose="02010803020104030203" pitchFamily="2" charset="-79"/>
                  </a:rPr>
                  <a:t>Equipe</a:t>
                </a:r>
              </a:p>
            </p:txBody>
          </p:sp>
          <p:sp>
            <p:nvSpPr>
              <p:cNvPr id="17" name="Rectangle 16">
                <a:extLst>
                  <a:ext uri="{FF2B5EF4-FFF2-40B4-BE49-F238E27FC236}">
                    <a16:creationId xmlns:a16="http://schemas.microsoft.com/office/drawing/2014/main" id="{D2D90DF4-C409-4D23-9C8E-E1F6EE03D85A}"/>
                  </a:ext>
                </a:extLst>
              </p:cNvPr>
              <p:cNvSpPr/>
              <p:nvPr/>
            </p:nvSpPr>
            <p:spPr>
              <a:xfrm>
                <a:off x="79760" y="2370786"/>
                <a:ext cx="1292960"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Ambitions</a:t>
                </a:r>
              </a:p>
            </p:txBody>
          </p:sp>
          <p:sp>
            <p:nvSpPr>
              <p:cNvPr id="18" name="Rectangle 17">
                <a:extLst>
                  <a:ext uri="{FF2B5EF4-FFF2-40B4-BE49-F238E27FC236}">
                    <a16:creationId xmlns:a16="http://schemas.microsoft.com/office/drawing/2014/main" id="{007FAD83-95F3-4DBE-A1E9-46A90741C319}"/>
                  </a:ext>
                </a:extLst>
              </p:cNvPr>
              <p:cNvSpPr/>
              <p:nvPr/>
            </p:nvSpPr>
            <p:spPr>
              <a:xfrm>
                <a:off x="-34228" y="5843817"/>
                <a:ext cx="1406948"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En pratique</a:t>
                </a:r>
              </a:p>
            </p:txBody>
          </p:sp>
          <p:sp>
            <p:nvSpPr>
              <p:cNvPr id="19" name="Rectangle 18">
                <a:extLst>
                  <a:ext uri="{FF2B5EF4-FFF2-40B4-BE49-F238E27FC236}">
                    <a16:creationId xmlns:a16="http://schemas.microsoft.com/office/drawing/2014/main" id="{B024B26C-EE7D-44D6-9710-4B28CB587182}"/>
                  </a:ext>
                </a:extLst>
              </p:cNvPr>
              <p:cNvSpPr/>
              <p:nvPr/>
            </p:nvSpPr>
            <p:spPr>
              <a:xfrm>
                <a:off x="-65381" y="4027720"/>
                <a:ext cx="1438101" cy="584775"/>
              </a:xfrm>
              <a:prstGeom prst="rect">
                <a:avLst/>
              </a:prstGeom>
            </p:spPr>
            <p:txBody>
              <a:bodyPr wrap="square">
                <a:spAutoFit/>
              </a:bodyPr>
              <a:lstStyle/>
              <a:p>
                <a:pPr algn="ctr"/>
                <a:r>
                  <a:rPr lang="fr-FR" sz="1600" b="1" dirty="0">
                    <a:solidFill>
                      <a:schemeClr val="bg1"/>
                    </a:solidFill>
                    <a:latin typeface="Bookman Old Style" panose="02050604050505020204" pitchFamily="18" charset="0"/>
                    <a:cs typeface="Aharoni" panose="02010803020104030203" pitchFamily="2" charset="-79"/>
                  </a:rPr>
                  <a:t>Modes</a:t>
                </a:r>
              </a:p>
              <a:p>
                <a:pPr algn="ctr"/>
                <a:r>
                  <a:rPr lang="fr-FR" sz="1600" b="1" dirty="0">
                    <a:solidFill>
                      <a:schemeClr val="bg1"/>
                    </a:solidFill>
                    <a:latin typeface="Bookman Old Style" panose="02050604050505020204" pitchFamily="18" charset="0"/>
                    <a:cs typeface="Aharoni" panose="02010803020104030203" pitchFamily="2" charset="-79"/>
                  </a:rPr>
                  <a:t>d’action</a:t>
                </a:r>
              </a:p>
            </p:txBody>
          </p:sp>
          <p:cxnSp>
            <p:nvCxnSpPr>
              <p:cNvPr id="20" name="Connecteur droit 19">
                <a:extLst>
                  <a:ext uri="{FF2B5EF4-FFF2-40B4-BE49-F238E27FC236}">
                    <a16:creationId xmlns:a16="http://schemas.microsoft.com/office/drawing/2014/main" id="{4C2CA1E5-2093-4CAE-BDAC-75429093EFD8}"/>
                  </a:ext>
                </a:extLst>
              </p:cNvPr>
              <p:cNvCxnSpPr>
                <a:cxnSpLocks/>
              </p:cNvCxnSpPr>
              <p:nvPr/>
            </p:nvCxnSpPr>
            <p:spPr>
              <a:xfrm>
                <a:off x="13111" y="1699427"/>
                <a:ext cx="1310473" cy="0"/>
              </a:xfrm>
              <a:prstGeom prst="line">
                <a:avLst/>
              </a:prstGeom>
              <a:ln w="38100" cmpd="sng">
                <a:solidFill>
                  <a:srgbClr val="6666FF">
                    <a:alpha val="50196"/>
                  </a:srgbClr>
                </a:solidFill>
                <a:prstDash val="solid"/>
              </a:ln>
            </p:spPr>
            <p:style>
              <a:lnRef idx="3">
                <a:schemeClr val="accent4"/>
              </a:lnRef>
              <a:fillRef idx="0">
                <a:schemeClr val="accent4"/>
              </a:fillRef>
              <a:effectRef idx="2">
                <a:schemeClr val="accent4"/>
              </a:effectRef>
              <a:fontRef idx="minor">
                <a:schemeClr val="tx1"/>
              </a:fontRef>
            </p:style>
          </p:cxnSp>
        </p:grpSp>
      </p:grpSp>
      <p:pic>
        <p:nvPicPr>
          <p:cNvPr id="23" name="Image8">
            <a:extLst>
              <a:ext uri="{FF2B5EF4-FFF2-40B4-BE49-F238E27FC236}">
                <a16:creationId xmlns:a16="http://schemas.microsoft.com/office/drawing/2014/main" id="{ADEA9DD5-E022-4941-B77F-BD7783E1785F}"/>
              </a:ext>
            </a:extLst>
          </p:cNvPr>
          <p:cNvPicPr/>
          <p:nvPr/>
        </p:nvPicPr>
        <p:blipFill>
          <a:blip r:embed="rId4"/>
          <a:stretch>
            <a:fillRect/>
          </a:stretch>
        </p:blipFill>
        <p:spPr bwMode="auto">
          <a:xfrm>
            <a:off x="9863846" y="295995"/>
            <a:ext cx="1826810" cy="783775"/>
          </a:xfrm>
          <a:prstGeom prst="rect">
            <a:avLst/>
          </a:prstGeom>
        </p:spPr>
      </p:pic>
      <p:sp>
        <p:nvSpPr>
          <p:cNvPr id="37" name="ZoneTexte 36"/>
          <p:cNvSpPr txBox="1"/>
          <p:nvPr/>
        </p:nvSpPr>
        <p:spPr>
          <a:xfrm>
            <a:off x="1847463" y="1759818"/>
            <a:ext cx="5014295" cy="4524315"/>
          </a:xfrm>
          <a:prstGeom prst="rect">
            <a:avLst/>
          </a:prstGeom>
          <a:noFill/>
        </p:spPr>
        <p:txBody>
          <a:bodyPr wrap="square" rtlCol="0">
            <a:spAutoFit/>
          </a:bodyPr>
          <a:lstStyle/>
          <a:p>
            <a:pPr marL="285750" indent="-285750" algn="just">
              <a:buFont typeface="Arial" panose="020B0604020202020204" pitchFamily="34" charset="0"/>
              <a:buChar char="•"/>
            </a:pPr>
            <a:r>
              <a:rPr lang="fr-FR" sz="1600" b="1" dirty="0">
                <a:solidFill>
                  <a:schemeClr val="tx1">
                    <a:lumMod val="75000"/>
                    <a:lumOff val="25000"/>
                  </a:schemeClr>
                </a:solidFill>
                <a:latin typeface="Bookman Old Style" panose="02050604050505020204" pitchFamily="18" charset="0"/>
              </a:rPr>
              <a:t>Porter l’élaboration d’</a:t>
            </a:r>
            <a:r>
              <a:rPr lang="fr-FR" sz="1600" b="1" dirty="0">
                <a:solidFill>
                  <a:srgbClr val="C00000"/>
                </a:solidFill>
                <a:latin typeface="Bookman Old Style" panose="02050604050505020204" pitchFamily="18" charset="0"/>
              </a:rPr>
              <a:t>une vision </a:t>
            </a:r>
            <a:r>
              <a:rPr lang="fr-FR" sz="1600" b="1" dirty="0">
                <a:solidFill>
                  <a:schemeClr val="tx1">
                    <a:lumMod val="75000"/>
                    <a:lumOff val="25000"/>
                  </a:schemeClr>
                </a:solidFill>
                <a:latin typeface="Bookman Old Style" panose="02050604050505020204" pitchFamily="18" charset="0"/>
              </a:rPr>
              <a:t>dans les territoires : </a:t>
            </a:r>
            <a:r>
              <a:rPr lang="fr-FR" sz="1600" dirty="0">
                <a:solidFill>
                  <a:schemeClr val="tx1">
                    <a:lumMod val="85000"/>
                    <a:lumOff val="15000"/>
                  </a:schemeClr>
                </a:solidFill>
                <a:latin typeface="Bookman Old Style" panose="02050604050505020204" pitchFamily="18" charset="0"/>
              </a:rPr>
              <a:t>25 signataires de la charte Eau-responsable, accompagnement de Vichy agglomération et de Clermont Auvergne Métropole…</a:t>
            </a:r>
            <a:endParaRPr lang="fr-FR" sz="1600" dirty="0">
              <a:solidFill>
                <a:srgbClr val="FF0000"/>
              </a:solidFill>
              <a:latin typeface="Bookman Old Style" panose="02050604050505020204" pitchFamily="18" charset="0"/>
            </a:endParaRPr>
          </a:p>
          <a:p>
            <a:pPr marL="285750" indent="-285750" algn="just">
              <a:buFont typeface="Arial" panose="020B0604020202020204" pitchFamily="34" charset="0"/>
              <a:buChar char="•"/>
            </a:pPr>
            <a:endParaRPr lang="fr-FR" sz="1600" dirty="0">
              <a:solidFill>
                <a:schemeClr val="tx1">
                  <a:lumMod val="85000"/>
                  <a:lumOff val="15000"/>
                </a:schemeClr>
              </a:solidFill>
              <a:latin typeface="Bookman Old Style" panose="02050604050505020204" pitchFamily="18" charset="0"/>
            </a:endParaRPr>
          </a:p>
          <a:p>
            <a:pPr marL="285750" indent="-285750" algn="just">
              <a:buFont typeface="Arial" panose="020B0604020202020204" pitchFamily="34" charset="0"/>
              <a:buChar char="•"/>
            </a:pPr>
            <a:r>
              <a:rPr lang="fr-FR" sz="1600" b="1" dirty="0" err="1">
                <a:solidFill>
                  <a:schemeClr val="tx1">
                    <a:lumMod val="75000"/>
                    <a:lumOff val="25000"/>
                  </a:schemeClr>
                </a:solidFill>
                <a:latin typeface="Bookman Old Style" panose="02050604050505020204" pitchFamily="18" charset="0"/>
              </a:rPr>
              <a:t>Co-construire</a:t>
            </a:r>
            <a:r>
              <a:rPr lang="fr-FR" sz="1600" b="1" dirty="0">
                <a:solidFill>
                  <a:schemeClr val="tx1">
                    <a:lumMod val="85000"/>
                    <a:lumOff val="15000"/>
                  </a:schemeClr>
                </a:solidFill>
                <a:latin typeface="Bookman Old Style" panose="02050604050505020204" pitchFamily="18" charset="0"/>
              </a:rPr>
              <a:t> </a:t>
            </a:r>
            <a:r>
              <a:rPr lang="fr-FR" sz="1600" b="1" dirty="0">
                <a:solidFill>
                  <a:srgbClr val="C00000"/>
                </a:solidFill>
                <a:latin typeface="Bookman Old Style" panose="02050604050505020204" pitchFamily="18" charset="0"/>
              </a:rPr>
              <a:t>des stratégies </a:t>
            </a:r>
            <a:r>
              <a:rPr lang="fr-FR" sz="1600" b="1" dirty="0">
                <a:solidFill>
                  <a:schemeClr val="tx1">
                    <a:lumMod val="75000"/>
                    <a:lumOff val="25000"/>
                  </a:schemeClr>
                </a:solidFill>
                <a:latin typeface="Bookman Old Style" panose="02050604050505020204" pitchFamily="18" charset="0"/>
              </a:rPr>
              <a:t>pour une gestion intégrée de l’eau : </a:t>
            </a:r>
            <a:r>
              <a:rPr lang="fr-FR" sz="1600" dirty="0">
                <a:solidFill>
                  <a:schemeClr val="tx1">
                    <a:lumMod val="85000"/>
                    <a:lumOff val="15000"/>
                  </a:schemeClr>
                </a:solidFill>
                <a:latin typeface="Bookman Old Style" panose="02050604050505020204" pitchFamily="18" charset="0"/>
              </a:rPr>
              <a:t>outils pour la définition et le transfert des compétences de gestion de l’eau, co-construction autour des outils de planification et de réglementation dans les groupes de travail régionaux…</a:t>
            </a:r>
          </a:p>
          <a:p>
            <a:pPr marL="285750" indent="-285750" algn="just">
              <a:buFont typeface="Arial" panose="020B0604020202020204" pitchFamily="34" charset="0"/>
              <a:buChar char="•"/>
            </a:pPr>
            <a:endParaRPr lang="fr-FR" sz="1600" dirty="0">
              <a:solidFill>
                <a:schemeClr val="tx1">
                  <a:lumMod val="85000"/>
                  <a:lumOff val="15000"/>
                </a:schemeClr>
              </a:solidFill>
              <a:latin typeface="Bookman Old Style" panose="02050604050505020204" pitchFamily="18" charset="0"/>
            </a:endParaRPr>
          </a:p>
          <a:p>
            <a:pPr marL="285750" indent="-285750" algn="just">
              <a:buFont typeface="Arial" panose="020B0604020202020204" pitchFamily="34" charset="0"/>
              <a:buChar char="•"/>
            </a:pPr>
            <a:r>
              <a:rPr lang="fr-FR" sz="1600" b="1" dirty="0">
                <a:solidFill>
                  <a:schemeClr val="tx1">
                    <a:lumMod val="75000"/>
                    <a:lumOff val="25000"/>
                  </a:schemeClr>
                </a:solidFill>
                <a:latin typeface="Bookman Old Style" panose="02050604050505020204" pitchFamily="18" charset="0"/>
              </a:rPr>
              <a:t>Donner à voir et impulser </a:t>
            </a:r>
            <a:r>
              <a:rPr lang="fr-FR" sz="1600" b="1" dirty="0">
                <a:solidFill>
                  <a:srgbClr val="C00000"/>
                </a:solidFill>
                <a:latin typeface="Bookman Old Style" panose="02050604050505020204" pitchFamily="18" charset="0"/>
              </a:rPr>
              <a:t>des réalisations </a:t>
            </a:r>
            <a:r>
              <a:rPr lang="fr-FR" sz="1600" b="1" dirty="0">
                <a:solidFill>
                  <a:schemeClr val="tx1">
                    <a:lumMod val="75000"/>
                    <a:lumOff val="25000"/>
                  </a:schemeClr>
                </a:solidFill>
                <a:latin typeface="Bookman Old Style" panose="02050604050505020204" pitchFamily="18" charset="0"/>
              </a:rPr>
              <a:t>concrètes :</a:t>
            </a:r>
            <a:r>
              <a:rPr lang="fr-FR" sz="1600" b="1" dirty="0">
                <a:solidFill>
                  <a:schemeClr val="tx1">
                    <a:lumMod val="85000"/>
                    <a:lumOff val="15000"/>
                  </a:schemeClr>
                </a:solidFill>
                <a:latin typeface="Bookman Old Style" panose="02050604050505020204" pitchFamily="18" charset="0"/>
              </a:rPr>
              <a:t> </a:t>
            </a:r>
            <a:r>
              <a:rPr lang="fr-FR" sz="1600" dirty="0">
                <a:solidFill>
                  <a:schemeClr val="tx1">
                    <a:lumMod val="85000"/>
                    <a:lumOff val="15000"/>
                  </a:schemeClr>
                </a:solidFill>
                <a:latin typeface="Bookman Old Style" panose="02050604050505020204" pitchFamily="18" charset="0"/>
              </a:rPr>
              <a:t>l’observatoire régional des opérations exemplaires, Vrai/Faux sur la gestion intégrée, valorisation d’opérations innovantes à NOVATECH…</a:t>
            </a:r>
            <a:endParaRPr lang="fr-FR" sz="1600" b="1" dirty="0">
              <a:solidFill>
                <a:schemeClr val="tx1">
                  <a:lumMod val="85000"/>
                  <a:lumOff val="15000"/>
                </a:schemeClr>
              </a:solidFill>
              <a:latin typeface="Bookman Old Style" panose="02050604050505020204" pitchFamily="18" charset="0"/>
            </a:endParaRPr>
          </a:p>
        </p:txBody>
      </p:sp>
      <p:pic>
        <p:nvPicPr>
          <p:cNvPr id="11" name="Image 10">
            <a:extLst>
              <a:ext uri="{FF2B5EF4-FFF2-40B4-BE49-F238E27FC236}">
                <a16:creationId xmlns:a16="http://schemas.microsoft.com/office/drawing/2014/main" id="{4B01A8AC-4A8F-40F8-A4B8-CF1FA79830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60447" y="4449423"/>
            <a:ext cx="3112098" cy="2074945"/>
          </a:xfrm>
          <a:prstGeom prst="rect">
            <a:avLst/>
          </a:prstGeom>
        </p:spPr>
      </p:pic>
      <p:pic>
        <p:nvPicPr>
          <p:cNvPr id="22" name="Image 21">
            <a:extLst>
              <a:ext uri="{FF2B5EF4-FFF2-40B4-BE49-F238E27FC236}">
                <a16:creationId xmlns:a16="http://schemas.microsoft.com/office/drawing/2014/main" id="{53F3BAA9-4F1E-4FF4-B267-9C1351B9CE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19643" y="5552583"/>
            <a:ext cx="1558571" cy="954907"/>
          </a:xfrm>
          <a:prstGeom prst="rect">
            <a:avLst/>
          </a:prstGeom>
        </p:spPr>
      </p:pic>
      <p:pic>
        <p:nvPicPr>
          <p:cNvPr id="25" name="Image 24">
            <a:extLst>
              <a:ext uri="{FF2B5EF4-FFF2-40B4-BE49-F238E27FC236}">
                <a16:creationId xmlns:a16="http://schemas.microsoft.com/office/drawing/2014/main" id="{7033FB51-FF56-4167-A545-D5B139A9491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11532" y="4468214"/>
            <a:ext cx="1571459" cy="1047639"/>
          </a:xfrm>
          <a:prstGeom prst="rect">
            <a:avLst/>
          </a:prstGeom>
        </p:spPr>
      </p:pic>
      <p:grpSp>
        <p:nvGrpSpPr>
          <p:cNvPr id="5" name="Groupe 4">
            <a:extLst>
              <a:ext uri="{FF2B5EF4-FFF2-40B4-BE49-F238E27FC236}">
                <a16:creationId xmlns:a16="http://schemas.microsoft.com/office/drawing/2014/main" id="{181E0277-33DA-48A7-82C9-16CD1E6767EF}"/>
              </a:ext>
            </a:extLst>
          </p:cNvPr>
          <p:cNvGrpSpPr/>
          <p:nvPr/>
        </p:nvGrpSpPr>
        <p:grpSpPr>
          <a:xfrm>
            <a:off x="8649055" y="1334275"/>
            <a:ext cx="3112098" cy="3048648"/>
            <a:chOff x="8310012" y="1334275"/>
            <a:chExt cx="3112098" cy="3048648"/>
          </a:xfrm>
        </p:grpSpPr>
        <p:sp>
          <p:nvSpPr>
            <p:cNvPr id="27" name="Ellipse 26">
              <a:extLst>
                <a:ext uri="{FF2B5EF4-FFF2-40B4-BE49-F238E27FC236}">
                  <a16:creationId xmlns:a16="http://schemas.microsoft.com/office/drawing/2014/main" id="{36CCE77C-1040-4B5F-AC40-D2765E57F2F0}"/>
                </a:ext>
              </a:extLst>
            </p:cNvPr>
            <p:cNvSpPr/>
            <p:nvPr/>
          </p:nvSpPr>
          <p:spPr>
            <a:xfrm>
              <a:off x="8310012" y="1334275"/>
              <a:ext cx="3112098" cy="3048019"/>
            </a:xfrm>
            <a:prstGeom prst="ellipse">
              <a:avLst/>
            </a:prstGeom>
            <a:solidFill>
              <a:srgbClr val="6666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Ellipse 29">
              <a:extLst>
                <a:ext uri="{FF2B5EF4-FFF2-40B4-BE49-F238E27FC236}">
                  <a16:creationId xmlns:a16="http://schemas.microsoft.com/office/drawing/2014/main" id="{F3769F95-E172-48C6-B758-EDC12FC8B75B}"/>
                </a:ext>
              </a:extLst>
            </p:cNvPr>
            <p:cNvSpPr/>
            <p:nvPr/>
          </p:nvSpPr>
          <p:spPr>
            <a:xfrm>
              <a:off x="8696114" y="2091208"/>
              <a:ext cx="2339894" cy="2291715"/>
            </a:xfrm>
            <a:prstGeom prst="ellipse">
              <a:avLst/>
            </a:prstGeom>
            <a:solidFill>
              <a:srgbClr val="00CC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0AD3B79-2A35-4E6D-A130-5E0E1D74B162}"/>
                </a:ext>
              </a:extLst>
            </p:cNvPr>
            <p:cNvSpPr/>
            <p:nvPr/>
          </p:nvSpPr>
          <p:spPr>
            <a:xfrm>
              <a:off x="9096694" y="2875243"/>
              <a:ext cx="1538734" cy="1507051"/>
            </a:xfrm>
            <a:prstGeom prst="ellipse">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8D9A80EC-1DD2-4991-80B9-B15A885F948D}"/>
                </a:ext>
              </a:extLst>
            </p:cNvPr>
            <p:cNvSpPr txBox="1"/>
            <p:nvPr/>
          </p:nvSpPr>
          <p:spPr>
            <a:xfrm>
              <a:off x="9158175" y="1631951"/>
              <a:ext cx="1415772" cy="369332"/>
            </a:xfrm>
            <a:prstGeom prst="rect">
              <a:avLst/>
            </a:prstGeom>
            <a:noFill/>
          </p:spPr>
          <p:txBody>
            <a:bodyPr wrap="none" rtlCol="0">
              <a:spAutoFit/>
            </a:bodyPr>
            <a:lstStyle/>
            <a:p>
              <a:r>
                <a:rPr lang="fr-FR" dirty="0">
                  <a:solidFill>
                    <a:schemeClr val="bg1"/>
                  </a:solidFill>
                  <a:latin typeface="Bahnschrift" panose="020B0502040204020203" pitchFamily="34" charset="0"/>
                </a:rPr>
                <a:t>UNE VISION</a:t>
              </a:r>
            </a:p>
          </p:txBody>
        </p:sp>
        <p:sp>
          <p:nvSpPr>
            <p:cNvPr id="33" name="ZoneTexte 32">
              <a:extLst>
                <a:ext uri="{FF2B5EF4-FFF2-40B4-BE49-F238E27FC236}">
                  <a16:creationId xmlns:a16="http://schemas.microsoft.com/office/drawing/2014/main" id="{C7BE0C94-1504-4EAE-9DF6-E4CCD5FB770E}"/>
                </a:ext>
              </a:extLst>
            </p:cNvPr>
            <p:cNvSpPr txBox="1"/>
            <p:nvPr/>
          </p:nvSpPr>
          <p:spPr>
            <a:xfrm>
              <a:off x="8940968" y="2445747"/>
              <a:ext cx="1850186" cy="369332"/>
            </a:xfrm>
            <a:prstGeom prst="rect">
              <a:avLst/>
            </a:prstGeom>
            <a:noFill/>
          </p:spPr>
          <p:txBody>
            <a:bodyPr wrap="none" rtlCol="0">
              <a:spAutoFit/>
            </a:bodyPr>
            <a:lstStyle/>
            <a:p>
              <a:r>
                <a:rPr lang="fr-FR" dirty="0">
                  <a:solidFill>
                    <a:schemeClr val="bg1"/>
                  </a:solidFill>
                  <a:latin typeface="Bahnschrift" panose="020B0502040204020203" pitchFamily="34" charset="0"/>
                </a:rPr>
                <a:t>UNE STRATEGIE</a:t>
              </a:r>
            </a:p>
          </p:txBody>
        </p:sp>
        <p:sp>
          <p:nvSpPr>
            <p:cNvPr id="34" name="ZoneTexte 33">
              <a:extLst>
                <a:ext uri="{FF2B5EF4-FFF2-40B4-BE49-F238E27FC236}">
                  <a16:creationId xmlns:a16="http://schemas.microsoft.com/office/drawing/2014/main" id="{4B86849A-198E-4289-AD92-187EDBC8CB0F}"/>
                </a:ext>
              </a:extLst>
            </p:cNvPr>
            <p:cNvSpPr txBox="1"/>
            <p:nvPr/>
          </p:nvSpPr>
          <p:spPr>
            <a:xfrm>
              <a:off x="9096694" y="3281585"/>
              <a:ext cx="1566454" cy="584775"/>
            </a:xfrm>
            <a:prstGeom prst="rect">
              <a:avLst/>
            </a:prstGeom>
            <a:noFill/>
          </p:spPr>
          <p:txBody>
            <a:bodyPr wrap="none" rtlCol="0">
              <a:spAutoFit/>
            </a:bodyPr>
            <a:lstStyle/>
            <a:p>
              <a:pPr algn="ctr"/>
              <a:r>
                <a:rPr lang="fr-FR" sz="1600" dirty="0">
                  <a:solidFill>
                    <a:schemeClr val="bg1"/>
                  </a:solidFill>
                  <a:latin typeface="Bahnschrift" panose="020B0502040204020203" pitchFamily="34" charset="0"/>
                </a:rPr>
                <a:t>DES </a:t>
              </a:r>
            </a:p>
            <a:p>
              <a:pPr algn="ctr"/>
              <a:r>
                <a:rPr lang="fr-FR" sz="1600" dirty="0">
                  <a:solidFill>
                    <a:schemeClr val="bg1"/>
                  </a:solidFill>
                  <a:latin typeface="Bahnschrift" panose="020B0502040204020203" pitchFamily="34" charset="0"/>
                </a:rPr>
                <a:t>REALISATIONS</a:t>
              </a:r>
            </a:p>
          </p:txBody>
        </p:sp>
      </p:grpSp>
    </p:spTree>
    <p:extLst>
      <p:ext uri="{BB962C8B-B14F-4D97-AF65-F5344CB8AC3E}">
        <p14:creationId xmlns:p14="http://schemas.microsoft.com/office/powerpoint/2010/main" val="73767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dirty="0">
                <a:solidFill>
                  <a:srgbClr val="6666FF"/>
                </a:solidFill>
              </a:rPr>
              <a:t>Nos modes de faire</a:t>
            </a:r>
            <a:br>
              <a:rPr lang="fr-FR" sz="3200" dirty="0">
                <a:solidFill>
                  <a:srgbClr val="6666FF"/>
                </a:solidFill>
              </a:rPr>
            </a:br>
            <a:r>
              <a:rPr lang="fr-FR" sz="3200" dirty="0">
                <a:solidFill>
                  <a:srgbClr val="6666FF"/>
                </a:solidFill>
              </a:rPr>
              <a:t>pour accompagner les territoires</a:t>
            </a:r>
          </a:p>
        </p:txBody>
      </p:sp>
      <p:sp>
        <p:nvSpPr>
          <p:cNvPr id="4" name="Espace réservé du numéro de diapositive 3"/>
          <p:cNvSpPr>
            <a:spLocks noGrp="1"/>
          </p:cNvSpPr>
          <p:nvPr>
            <p:ph type="sldNum" sz="quarter" idx="12"/>
          </p:nvPr>
        </p:nvSpPr>
        <p:spPr/>
        <p:txBody>
          <a:bodyPr/>
          <a:lstStyle/>
          <a:p>
            <a:fld id="{ED57D4B8-CCF7-41C8-AB32-626425AA162D}" type="slidenum">
              <a:rPr lang="fr-FR" smtClean="0"/>
              <a:t>5</a:t>
            </a:fld>
            <a:endParaRPr lang="fr-FR"/>
          </a:p>
        </p:txBody>
      </p:sp>
      <p:sp>
        <p:nvSpPr>
          <p:cNvPr id="37" name="ZoneTexte 36"/>
          <p:cNvSpPr txBox="1"/>
          <p:nvPr/>
        </p:nvSpPr>
        <p:spPr>
          <a:xfrm>
            <a:off x="4619527" y="1927165"/>
            <a:ext cx="4336035" cy="4031873"/>
          </a:xfrm>
          <a:prstGeom prst="rect">
            <a:avLst/>
          </a:prstGeom>
          <a:noFill/>
        </p:spPr>
        <p:txBody>
          <a:bodyPr wrap="square" rtlCol="0">
            <a:spAutoFit/>
          </a:bodyPr>
          <a:lstStyle/>
          <a:p>
            <a:pPr marL="285750" indent="-285750" algn="just">
              <a:buFont typeface="Wingdings" panose="05000000000000000000" pitchFamily="2" charset="2"/>
              <a:buChar char="è"/>
            </a:pPr>
            <a:r>
              <a:rPr lang="fr-FR" sz="1600" b="1" dirty="0">
                <a:solidFill>
                  <a:schemeClr val="tx1">
                    <a:lumMod val="75000"/>
                    <a:lumOff val="25000"/>
                  </a:schemeClr>
                </a:solidFill>
                <a:latin typeface="Bookman Old Style" panose="02050604050505020204" pitchFamily="18" charset="0"/>
              </a:rPr>
              <a:t>Reconnaître :</a:t>
            </a:r>
            <a:r>
              <a:rPr lang="fr-FR" sz="1600" b="1" dirty="0">
                <a:solidFill>
                  <a:schemeClr val="tx1">
                    <a:lumMod val="85000"/>
                    <a:lumOff val="15000"/>
                  </a:schemeClr>
                </a:solidFill>
                <a:latin typeface="Bookman Old Style" panose="02050604050505020204" pitchFamily="18" charset="0"/>
              </a:rPr>
              <a:t> </a:t>
            </a:r>
            <a:r>
              <a:rPr lang="fr-FR" sz="1600" dirty="0">
                <a:solidFill>
                  <a:schemeClr val="tx1">
                    <a:lumMod val="85000"/>
                    <a:lumOff val="15000"/>
                  </a:schemeClr>
                </a:solidFill>
                <a:latin typeface="Bookman Old Style" panose="02050604050505020204" pitchFamily="18" charset="0"/>
              </a:rPr>
              <a:t>identifier le potentiel biodiversité des espaces par des données techniques et visites de terrain. </a:t>
            </a:r>
          </a:p>
          <a:p>
            <a:pPr algn="just"/>
            <a:endParaRPr lang="fr-FR" sz="1600" dirty="0">
              <a:solidFill>
                <a:schemeClr val="tx1">
                  <a:lumMod val="85000"/>
                  <a:lumOff val="15000"/>
                </a:schemeClr>
              </a:solidFill>
              <a:latin typeface="Bookman Old Style" panose="02050604050505020204" pitchFamily="18" charset="0"/>
            </a:endParaRPr>
          </a:p>
          <a:p>
            <a:pPr algn="just"/>
            <a:endParaRPr lang="fr-FR" sz="1600" dirty="0">
              <a:solidFill>
                <a:schemeClr val="tx1">
                  <a:lumMod val="85000"/>
                  <a:lumOff val="15000"/>
                </a:schemeClr>
              </a:solidFill>
              <a:latin typeface="Bookman Old Style" panose="02050604050505020204" pitchFamily="18" charset="0"/>
            </a:endParaRPr>
          </a:p>
          <a:p>
            <a:pPr marL="285750" indent="-285750" algn="just">
              <a:buFont typeface="Wingdings" panose="05000000000000000000" pitchFamily="2" charset="2"/>
              <a:buChar char="è"/>
            </a:pPr>
            <a:r>
              <a:rPr lang="fr-FR" sz="1600" b="1" dirty="0">
                <a:solidFill>
                  <a:srgbClr val="C00000"/>
                </a:solidFill>
                <a:latin typeface="Bookman Old Style" panose="02050604050505020204" pitchFamily="18" charset="0"/>
              </a:rPr>
              <a:t>Sensibiliser :</a:t>
            </a:r>
            <a:r>
              <a:rPr lang="fr-FR" sz="1600" dirty="0">
                <a:solidFill>
                  <a:srgbClr val="C00000"/>
                </a:solidFill>
                <a:latin typeface="Bookman Old Style" panose="02050604050505020204" pitchFamily="18" charset="0"/>
              </a:rPr>
              <a:t> informer et partager nos connaissances sur les apports de la nature en ville.</a:t>
            </a:r>
          </a:p>
          <a:p>
            <a:pPr algn="just"/>
            <a:endParaRPr lang="fr-FR" sz="1600" dirty="0">
              <a:solidFill>
                <a:srgbClr val="C00000"/>
              </a:solidFill>
              <a:latin typeface="Bookman Old Style" panose="02050604050505020204" pitchFamily="18" charset="0"/>
            </a:endParaRPr>
          </a:p>
          <a:p>
            <a:pPr algn="just"/>
            <a:endParaRPr lang="fr-FR" sz="1600" dirty="0">
              <a:solidFill>
                <a:schemeClr val="tx1">
                  <a:lumMod val="85000"/>
                  <a:lumOff val="15000"/>
                </a:schemeClr>
              </a:solidFill>
              <a:latin typeface="Bookman Old Style" panose="02050604050505020204" pitchFamily="18" charset="0"/>
            </a:endParaRPr>
          </a:p>
          <a:p>
            <a:pPr marL="285750" indent="-285750" algn="just">
              <a:buFont typeface="Wingdings" panose="05000000000000000000" pitchFamily="2" charset="2"/>
              <a:buChar char="è"/>
            </a:pPr>
            <a:r>
              <a:rPr lang="fr-FR" sz="1600" b="1" dirty="0">
                <a:solidFill>
                  <a:schemeClr val="tx1">
                    <a:lumMod val="75000"/>
                    <a:lumOff val="25000"/>
                  </a:schemeClr>
                </a:solidFill>
                <a:latin typeface="Bookman Old Style" panose="02050604050505020204" pitchFamily="18" charset="0"/>
              </a:rPr>
              <a:t>Accompagner dans la durée : </a:t>
            </a:r>
            <a:r>
              <a:rPr lang="fr-FR" sz="1600" dirty="0">
                <a:solidFill>
                  <a:schemeClr val="tx1">
                    <a:lumMod val="85000"/>
                    <a:lumOff val="15000"/>
                  </a:schemeClr>
                </a:solidFill>
                <a:latin typeface="Bookman Old Style" panose="02050604050505020204" pitchFamily="18" charset="0"/>
              </a:rPr>
              <a:t>Sensibiliser de manière pérenne pour l’appropriation des espaces par les usagers. Suivre l’évolution de la biodiversité des projets et le partager. </a:t>
            </a:r>
          </a:p>
        </p:txBody>
      </p:sp>
      <p:grpSp>
        <p:nvGrpSpPr>
          <p:cNvPr id="23" name="Groupe 22">
            <a:extLst>
              <a:ext uri="{FF2B5EF4-FFF2-40B4-BE49-F238E27FC236}">
                <a16:creationId xmlns:a16="http://schemas.microsoft.com/office/drawing/2014/main" id="{FA43F49C-8994-49A3-BE16-DC402F681DE0}"/>
              </a:ext>
            </a:extLst>
          </p:cNvPr>
          <p:cNvGrpSpPr/>
          <p:nvPr/>
        </p:nvGrpSpPr>
        <p:grpSpPr>
          <a:xfrm>
            <a:off x="-78492" y="664322"/>
            <a:ext cx="1438101" cy="5514279"/>
            <a:chOff x="-78492" y="664322"/>
            <a:chExt cx="1438101" cy="5514279"/>
          </a:xfrm>
        </p:grpSpPr>
        <p:sp>
          <p:nvSpPr>
            <p:cNvPr id="29" name="Rectangle : coins arrondis 28">
              <a:extLst>
                <a:ext uri="{FF2B5EF4-FFF2-40B4-BE49-F238E27FC236}">
                  <a16:creationId xmlns:a16="http://schemas.microsoft.com/office/drawing/2014/main" id="{0A9153AC-F8A5-4FA3-94DB-723B20D90E39}"/>
                </a:ext>
              </a:extLst>
            </p:cNvPr>
            <p:cNvSpPr/>
            <p:nvPr/>
          </p:nvSpPr>
          <p:spPr>
            <a:xfrm>
              <a:off x="-5273" y="3434851"/>
              <a:ext cx="1300295" cy="1714497"/>
            </a:xfrm>
            <a:prstGeom prst="roundRect">
              <a:avLst>
                <a:gd name="adj" fmla="val 0"/>
              </a:avLst>
            </a:prstGeom>
            <a:solidFill>
              <a:srgbClr val="6666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2">
                    <a:lumMod val="40000"/>
                    <a:lumOff val="60000"/>
                  </a:schemeClr>
                </a:solidFill>
                <a:latin typeface="Bookman Old Style" panose="02050604050505020204" pitchFamily="18" charset="0"/>
              </a:endParaRPr>
            </a:p>
          </p:txBody>
        </p:sp>
        <p:grpSp>
          <p:nvGrpSpPr>
            <p:cNvPr id="30" name="Groupe 29">
              <a:extLst>
                <a:ext uri="{FF2B5EF4-FFF2-40B4-BE49-F238E27FC236}">
                  <a16:creationId xmlns:a16="http://schemas.microsoft.com/office/drawing/2014/main" id="{96A25693-525C-497E-B1D6-7075D0605266}"/>
                </a:ext>
              </a:extLst>
            </p:cNvPr>
            <p:cNvGrpSpPr/>
            <p:nvPr/>
          </p:nvGrpSpPr>
          <p:grpSpPr>
            <a:xfrm>
              <a:off x="-78492" y="664322"/>
              <a:ext cx="1438101" cy="5514279"/>
              <a:chOff x="-65381" y="668092"/>
              <a:chExt cx="1438101" cy="5514279"/>
            </a:xfrm>
          </p:grpSpPr>
          <p:sp>
            <p:nvSpPr>
              <p:cNvPr id="31" name="Rectangle 30">
                <a:extLst>
                  <a:ext uri="{FF2B5EF4-FFF2-40B4-BE49-F238E27FC236}">
                    <a16:creationId xmlns:a16="http://schemas.microsoft.com/office/drawing/2014/main" id="{E5989CB1-005F-45F6-BCAD-9C26AA9C6DFF}"/>
                  </a:ext>
                </a:extLst>
              </p:cNvPr>
              <p:cNvSpPr/>
              <p:nvPr/>
            </p:nvSpPr>
            <p:spPr>
              <a:xfrm>
                <a:off x="83218" y="668092"/>
                <a:ext cx="1172056" cy="338554"/>
              </a:xfrm>
              <a:prstGeom prst="rect">
                <a:avLst/>
              </a:prstGeom>
            </p:spPr>
            <p:txBody>
              <a:bodyPr wrap="square">
                <a:spAutoFit/>
              </a:bodyPr>
              <a:lstStyle/>
              <a:p>
                <a:pPr algn="ctr"/>
                <a:r>
                  <a:rPr lang="fr-FR" sz="1600" dirty="0">
                    <a:solidFill>
                      <a:srgbClr val="FF9999"/>
                    </a:solidFill>
                    <a:latin typeface="Bookman Old Style" panose="02050604050505020204" pitchFamily="18" charset="0"/>
                    <a:cs typeface="Aharoni" panose="02010803020104030203" pitchFamily="2" charset="-79"/>
                  </a:rPr>
                  <a:t>Equipe</a:t>
                </a:r>
              </a:p>
            </p:txBody>
          </p:sp>
          <p:sp>
            <p:nvSpPr>
              <p:cNvPr id="32" name="Rectangle 31">
                <a:extLst>
                  <a:ext uri="{FF2B5EF4-FFF2-40B4-BE49-F238E27FC236}">
                    <a16:creationId xmlns:a16="http://schemas.microsoft.com/office/drawing/2014/main" id="{B353164F-4467-46EA-ABC5-ECF78CE59BA9}"/>
                  </a:ext>
                </a:extLst>
              </p:cNvPr>
              <p:cNvSpPr/>
              <p:nvPr/>
            </p:nvSpPr>
            <p:spPr>
              <a:xfrm>
                <a:off x="79760" y="2370786"/>
                <a:ext cx="1292960"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Ambitions</a:t>
                </a:r>
              </a:p>
            </p:txBody>
          </p:sp>
          <p:sp>
            <p:nvSpPr>
              <p:cNvPr id="33" name="Rectangle 32">
                <a:extLst>
                  <a:ext uri="{FF2B5EF4-FFF2-40B4-BE49-F238E27FC236}">
                    <a16:creationId xmlns:a16="http://schemas.microsoft.com/office/drawing/2014/main" id="{D4BFC362-5396-49B2-9EB8-EA8B3488DF05}"/>
                  </a:ext>
                </a:extLst>
              </p:cNvPr>
              <p:cNvSpPr/>
              <p:nvPr/>
            </p:nvSpPr>
            <p:spPr>
              <a:xfrm>
                <a:off x="-34228" y="5843817"/>
                <a:ext cx="1406948"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En pratique</a:t>
                </a:r>
              </a:p>
            </p:txBody>
          </p:sp>
          <p:sp>
            <p:nvSpPr>
              <p:cNvPr id="34" name="Rectangle 33">
                <a:extLst>
                  <a:ext uri="{FF2B5EF4-FFF2-40B4-BE49-F238E27FC236}">
                    <a16:creationId xmlns:a16="http://schemas.microsoft.com/office/drawing/2014/main" id="{6D8FC8A8-B61D-4F1C-95B5-B57CA52969B0}"/>
                  </a:ext>
                </a:extLst>
              </p:cNvPr>
              <p:cNvSpPr/>
              <p:nvPr/>
            </p:nvSpPr>
            <p:spPr>
              <a:xfrm>
                <a:off x="-65381" y="4027720"/>
                <a:ext cx="1438101" cy="584775"/>
              </a:xfrm>
              <a:prstGeom prst="rect">
                <a:avLst/>
              </a:prstGeom>
            </p:spPr>
            <p:txBody>
              <a:bodyPr wrap="square">
                <a:spAutoFit/>
              </a:bodyPr>
              <a:lstStyle/>
              <a:p>
                <a:pPr algn="ctr"/>
                <a:r>
                  <a:rPr lang="fr-FR" sz="1600" b="1" dirty="0">
                    <a:solidFill>
                      <a:schemeClr val="bg1"/>
                    </a:solidFill>
                    <a:latin typeface="Bookman Old Style" panose="02050604050505020204" pitchFamily="18" charset="0"/>
                    <a:cs typeface="Aharoni" panose="02010803020104030203" pitchFamily="2" charset="-79"/>
                  </a:rPr>
                  <a:t>Modes</a:t>
                </a:r>
              </a:p>
              <a:p>
                <a:pPr algn="ctr"/>
                <a:r>
                  <a:rPr lang="fr-FR" sz="1600" b="1" dirty="0">
                    <a:solidFill>
                      <a:schemeClr val="bg1"/>
                    </a:solidFill>
                    <a:latin typeface="Bookman Old Style" panose="02050604050505020204" pitchFamily="18" charset="0"/>
                    <a:cs typeface="Aharoni" panose="02010803020104030203" pitchFamily="2" charset="-79"/>
                  </a:rPr>
                  <a:t>d’action</a:t>
                </a:r>
              </a:p>
            </p:txBody>
          </p:sp>
          <p:cxnSp>
            <p:nvCxnSpPr>
              <p:cNvPr id="35" name="Connecteur droit 34">
                <a:extLst>
                  <a:ext uri="{FF2B5EF4-FFF2-40B4-BE49-F238E27FC236}">
                    <a16:creationId xmlns:a16="http://schemas.microsoft.com/office/drawing/2014/main" id="{332F57F7-7FE3-4021-9F87-771C528D9C7A}"/>
                  </a:ext>
                </a:extLst>
              </p:cNvPr>
              <p:cNvCxnSpPr>
                <a:cxnSpLocks/>
              </p:cNvCxnSpPr>
              <p:nvPr/>
            </p:nvCxnSpPr>
            <p:spPr>
              <a:xfrm>
                <a:off x="13111" y="1699427"/>
                <a:ext cx="1310473" cy="0"/>
              </a:xfrm>
              <a:prstGeom prst="line">
                <a:avLst/>
              </a:prstGeom>
              <a:ln w="38100" cmpd="sng">
                <a:solidFill>
                  <a:srgbClr val="6666FF">
                    <a:alpha val="50196"/>
                  </a:srgbClr>
                </a:solidFill>
                <a:prstDash val="solid"/>
              </a:ln>
            </p:spPr>
            <p:style>
              <a:lnRef idx="3">
                <a:schemeClr val="accent4"/>
              </a:lnRef>
              <a:fillRef idx="0">
                <a:schemeClr val="accent4"/>
              </a:fillRef>
              <a:effectRef idx="2">
                <a:schemeClr val="accent4"/>
              </a:effectRef>
              <a:fontRef idx="minor">
                <a:schemeClr val="tx1"/>
              </a:fontRef>
            </p:style>
          </p:cxnSp>
        </p:grpSp>
      </p:grpSp>
      <p:pic>
        <p:nvPicPr>
          <p:cNvPr id="36" name="Image 35">
            <a:extLst>
              <a:ext uri="{FF2B5EF4-FFF2-40B4-BE49-F238E27FC236}">
                <a16:creationId xmlns:a16="http://schemas.microsoft.com/office/drawing/2014/main" id="{AC24DD05-6374-4333-9929-E8C5B49FF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796" y="0"/>
            <a:ext cx="2362220" cy="1325563"/>
          </a:xfrm>
          <a:prstGeom prst="rect">
            <a:avLst/>
          </a:prstGeom>
        </p:spPr>
      </p:pic>
      <p:pic>
        <p:nvPicPr>
          <p:cNvPr id="38" name="Image 37">
            <a:extLst>
              <a:ext uri="{FF2B5EF4-FFF2-40B4-BE49-F238E27FC236}">
                <a16:creationId xmlns:a16="http://schemas.microsoft.com/office/drawing/2014/main" id="{B4169C4A-68C9-40BB-9A14-CF351F508A0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4387" r="20460"/>
          <a:stretch/>
        </p:blipFill>
        <p:spPr>
          <a:xfrm flipH="1">
            <a:off x="9143999" y="5331409"/>
            <a:ext cx="1171552" cy="1039897"/>
          </a:xfrm>
          <a:prstGeom prst="rect">
            <a:avLst/>
          </a:prstGeom>
        </p:spPr>
      </p:pic>
      <p:pic>
        <p:nvPicPr>
          <p:cNvPr id="6" name="Image 5">
            <a:extLst>
              <a:ext uri="{FF2B5EF4-FFF2-40B4-BE49-F238E27FC236}">
                <a16:creationId xmlns:a16="http://schemas.microsoft.com/office/drawing/2014/main" id="{91E68D8F-F345-4491-874E-07101DEEEAC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577" t="2591" r="7320"/>
          <a:stretch/>
        </p:blipFill>
        <p:spPr>
          <a:xfrm>
            <a:off x="10380139" y="5347639"/>
            <a:ext cx="1406948" cy="1037049"/>
          </a:xfrm>
          <a:prstGeom prst="rect">
            <a:avLst/>
          </a:prstGeom>
        </p:spPr>
      </p:pic>
      <p:pic>
        <p:nvPicPr>
          <p:cNvPr id="39" name="Image 38">
            <a:extLst>
              <a:ext uri="{FF2B5EF4-FFF2-40B4-BE49-F238E27FC236}">
                <a16:creationId xmlns:a16="http://schemas.microsoft.com/office/drawing/2014/main" id="{2C318F6C-54A6-4652-B76B-654F32D571B4}"/>
              </a:ext>
            </a:extLst>
          </p:cNvPr>
          <p:cNvPicPr>
            <a:picLocks noChangeAspect="1"/>
          </p:cNvPicPr>
          <p:nvPr/>
        </p:nvPicPr>
        <p:blipFill rotWithShape="1">
          <a:blip r:embed="rId6">
            <a:extLst>
              <a:ext uri="{28A0092B-C50C-407E-A947-70E740481C1C}">
                <a14:useLocalDpi xmlns:a14="http://schemas.microsoft.com/office/drawing/2010/main" val="0"/>
              </a:ext>
            </a:extLst>
          </a:blip>
          <a:srcRect l="-227" t="2180" r="503" b="2386"/>
          <a:stretch/>
        </p:blipFill>
        <p:spPr>
          <a:xfrm>
            <a:off x="9143999" y="1951076"/>
            <a:ext cx="2643088" cy="3288992"/>
          </a:xfrm>
          <a:prstGeom prst="rect">
            <a:avLst/>
          </a:prstGeom>
          <a:ln>
            <a:solidFill>
              <a:schemeClr val="tx1">
                <a:lumMod val="65000"/>
                <a:lumOff val="35000"/>
              </a:schemeClr>
            </a:solidFill>
          </a:ln>
        </p:spPr>
      </p:pic>
      <p:grpSp>
        <p:nvGrpSpPr>
          <p:cNvPr id="8" name="Groupe 7">
            <a:extLst>
              <a:ext uri="{FF2B5EF4-FFF2-40B4-BE49-F238E27FC236}">
                <a16:creationId xmlns:a16="http://schemas.microsoft.com/office/drawing/2014/main" id="{07C99D8B-9369-4B02-9F9C-A1AB5F9CCD60}"/>
              </a:ext>
            </a:extLst>
          </p:cNvPr>
          <p:cNvGrpSpPr/>
          <p:nvPr/>
        </p:nvGrpSpPr>
        <p:grpSpPr>
          <a:xfrm>
            <a:off x="1554924" y="2271134"/>
            <a:ext cx="2955431" cy="3431023"/>
            <a:chOff x="2258473" y="3048679"/>
            <a:chExt cx="2767418" cy="3212755"/>
          </a:xfrm>
        </p:grpSpPr>
        <p:sp>
          <p:nvSpPr>
            <p:cNvPr id="3" name="Larme 2"/>
            <p:cNvSpPr/>
            <p:nvPr/>
          </p:nvSpPr>
          <p:spPr>
            <a:xfrm rot="19036318">
              <a:off x="2258473" y="3273610"/>
              <a:ext cx="2767418" cy="2987824"/>
            </a:xfrm>
            <a:prstGeom prst="teardrop">
              <a:avLst/>
            </a:prstGeom>
            <a:solidFill>
              <a:srgbClr val="00CCFF">
                <a:alpha val="20000"/>
              </a:srgbClr>
            </a:solidFill>
            <a:ln w="3175">
              <a:solidFill>
                <a:schemeClr val="bg1"/>
              </a:solidFill>
            </a:ln>
            <a:effectLst>
              <a:reflection stA="0" endPos="65000" dist="508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Bookman Old Style" panose="02050604050505020204" pitchFamily="18" charset="0"/>
              </a:endParaRPr>
            </a:p>
          </p:txBody>
        </p:sp>
        <p:sp>
          <p:nvSpPr>
            <p:cNvPr id="22" name="Larme 21"/>
            <p:cNvSpPr/>
            <p:nvPr/>
          </p:nvSpPr>
          <p:spPr>
            <a:xfrm rot="19036318">
              <a:off x="2627707" y="3166451"/>
              <a:ext cx="2028950" cy="2202036"/>
            </a:xfrm>
            <a:prstGeom prst="teardrop">
              <a:avLst/>
            </a:prstGeom>
            <a:solidFill>
              <a:srgbClr val="00CCFF">
                <a:alpha val="20000"/>
              </a:srgbClr>
            </a:solidFill>
            <a:ln w="3175">
              <a:solidFill>
                <a:schemeClr val="bg1"/>
              </a:solidFill>
            </a:ln>
            <a:effectLst>
              <a:reflection stA="0" endPos="65000" dist="508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Bookman Old Style" panose="02050604050505020204" pitchFamily="18" charset="0"/>
              </a:endParaRPr>
            </a:p>
          </p:txBody>
        </p:sp>
        <p:sp>
          <p:nvSpPr>
            <p:cNvPr id="24" name="Larme 23"/>
            <p:cNvSpPr/>
            <p:nvPr/>
          </p:nvSpPr>
          <p:spPr>
            <a:xfrm rot="19036318">
              <a:off x="2987264" y="3048679"/>
              <a:ext cx="1309838" cy="1429596"/>
            </a:xfrm>
            <a:prstGeom prst="teardrop">
              <a:avLst/>
            </a:prstGeom>
            <a:solidFill>
              <a:srgbClr val="00CCFF">
                <a:alpha val="20000"/>
              </a:srgbClr>
            </a:solidFill>
            <a:ln w="3175">
              <a:solidFill>
                <a:schemeClr val="bg1"/>
              </a:solidFill>
            </a:ln>
            <a:effectLst>
              <a:reflection stA="0" endPos="65000" dist="508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Bookman Old Style" panose="02050604050505020204" pitchFamily="18" charset="0"/>
              </a:endParaRPr>
            </a:p>
          </p:txBody>
        </p:sp>
        <p:sp>
          <p:nvSpPr>
            <p:cNvPr id="25" name="ZoneTexte 24"/>
            <p:cNvSpPr txBox="1"/>
            <p:nvPr/>
          </p:nvSpPr>
          <p:spPr>
            <a:xfrm>
              <a:off x="2833186" y="3516540"/>
              <a:ext cx="1617993" cy="364916"/>
            </a:xfrm>
            <a:prstGeom prst="rect">
              <a:avLst/>
            </a:prstGeom>
            <a:noFill/>
          </p:spPr>
          <p:txBody>
            <a:bodyPr wrap="square" rtlCol="0">
              <a:spAutoFit/>
            </a:bodyPr>
            <a:lstStyle/>
            <a:p>
              <a:pPr algn="ctr"/>
              <a:r>
                <a:rPr lang="fr-FR" sz="1400" b="1" dirty="0">
                  <a:solidFill>
                    <a:schemeClr val="tx1">
                      <a:lumMod val="85000"/>
                      <a:lumOff val="15000"/>
                    </a:schemeClr>
                  </a:solidFill>
                  <a:latin typeface="Bahnschrift" panose="020B0502040204020203" pitchFamily="34" charset="0"/>
                </a:rPr>
                <a:t>RECONNAITRE</a:t>
              </a:r>
            </a:p>
          </p:txBody>
        </p:sp>
        <p:sp>
          <p:nvSpPr>
            <p:cNvPr id="27" name="ZoneTexte 26"/>
            <p:cNvSpPr txBox="1"/>
            <p:nvPr/>
          </p:nvSpPr>
          <p:spPr>
            <a:xfrm>
              <a:off x="2892326" y="4615028"/>
              <a:ext cx="1617993" cy="364916"/>
            </a:xfrm>
            <a:prstGeom prst="rect">
              <a:avLst/>
            </a:prstGeom>
            <a:noFill/>
          </p:spPr>
          <p:txBody>
            <a:bodyPr wrap="square" rtlCol="0">
              <a:spAutoFit/>
            </a:bodyPr>
            <a:lstStyle/>
            <a:p>
              <a:pPr algn="ctr"/>
              <a:r>
                <a:rPr lang="fr-FR" sz="1400" b="1" dirty="0">
                  <a:solidFill>
                    <a:srgbClr val="C00000"/>
                  </a:solidFill>
                  <a:latin typeface="Bahnschrift" panose="020B0502040204020203" pitchFamily="34" charset="0"/>
                </a:rPr>
                <a:t>SENSIBILISER</a:t>
              </a:r>
            </a:p>
          </p:txBody>
        </p:sp>
        <p:sp>
          <p:nvSpPr>
            <p:cNvPr id="28" name="ZoneTexte 27"/>
            <p:cNvSpPr txBox="1"/>
            <p:nvPr/>
          </p:nvSpPr>
          <p:spPr>
            <a:xfrm>
              <a:off x="2794365" y="5295558"/>
              <a:ext cx="1813914" cy="620357"/>
            </a:xfrm>
            <a:prstGeom prst="rect">
              <a:avLst/>
            </a:prstGeom>
            <a:noFill/>
          </p:spPr>
          <p:txBody>
            <a:bodyPr wrap="square" rtlCol="0">
              <a:spAutoFit/>
            </a:bodyPr>
            <a:lstStyle/>
            <a:p>
              <a:pPr algn="ctr"/>
              <a:r>
                <a:rPr lang="fr-FR" sz="1400" b="1" dirty="0">
                  <a:solidFill>
                    <a:schemeClr val="tx1">
                      <a:lumMod val="85000"/>
                      <a:lumOff val="15000"/>
                    </a:schemeClr>
                  </a:solidFill>
                  <a:latin typeface="Bahnschrift" panose="020B0502040204020203" pitchFamily="34" charset="0"/>
                </a:rPr>
                <a:t>ACCOMPAGNER DANS LA DUREE</a:t>
              </a:r>
            </a:p>
          </p:txBody>
        </p:sp>
      </p:grpSp>
    </p:spTree>
    <p:extLst>
      <p:ext uri="{BB962C8B-B14F-4D97-AF65-F5344CB8AC3E}">
        <p14:creationId xmlns:p14="http://schemas.microsoft.com/office/powerpoint/2010/main" val="410932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200" dirty="0">
                <a:solidFill>
                  <a:srgbClr val="6666FF"/>
                </a:solidFill>
              </a:rPr>
              <a:t>Nos modes de faire </a:t>
            </a:r>
            <a:br>
              <a:rPr lang="fr-FR" sz="3200" dirty="0">
                <a:solidFill>
                  <a:srgbClr val="6666FF"/>
                </a:solidFill>
              </a:rPr>
            </a:br>
            <a:r>
              <a:rPr lang="fr-FR" sz="3200" dirty="0">
                <a:solidFill>
                  <a:srgbClr val="6666FF"/>
                </a:solidFill>
              </a:rPr>
              <a:t>pour accompagner les territoires </a:t>
            </a:r>
            <a:br>
              <a:rPr lang="fr-FR" sz="3200" dirty="0">
                <a:solidFill>
                  <a:srgbClr val="6666FF"/>
                </a:solidFill>
              </a:rPr>
            </a:br>
            <a:endParaRPr lang="fr-FR" sz="2700" dirty="0">
              <a:solidFill>
                <a:srgbClr val="C00000"/>
              </a:solidFill>
            </a:endParaRPr>
          </a:p>
        </p:txBody>
      </p:sp>
      <p:sp>
        <p:nvSpPr>
          <p:cNvPr id="3" name="Espace réservé du contenu 2"/>
          <p:cNvSpPr>
            <a:spLocks noGrp="1"/>
          </p:cNvSpPr>
          <p:nvPr>
            <p:ph idx="1"/>
          </p:nvPr>
        </p:nvSpPr>
        <p:spPr>
          <a:xfrm>
            <a:off x="1773607" y="1614196"/>
            <a:ext cx="6252430" cy="5132939"/>
          </a:xfrm>
        </p:spPr>
        <p:txBody>
          <a:bodyPr wrap="square" lIns="72000" tIns="36000" rIns="72000" bIns="36000" anchor="ctr" anchorCtr="0">
            <a:noAutofit/>
          </a:bodyPr>
          <a:lstStyle/>
          <a:p>
            <a:pPr marL="0" indent="0">
              <a:lnSpc>
                <a:spcPct val="100000"/>
              </a:lnSpc>
              <a:spcBef>
                <a:spcPts val="0"/>
              </a:spcBef>
              <a:buNone/>
            </a:pPr>
            <a:r>
              <a:rPr lang="fr-FR" sz="1800" b="1" dirty="0">
                <a:solidFill>
                  <a:srgbClr val="C00000"/>
                </a:solidFill>
              </a:rPr>
              <a:t>Conseiller</a:t>
            </a:r>
            <a:r>
              <a:rPr lang="fr-FR" sz="1400" b="1" dirty="0">
                <a:solidFill>
                  <a:srgbClr val="C00000"/>
                </a:solidFill>
              </a:rPr>
              <a:t> </a:t>
            </a:r>
          </a:p>
          <a:p>
            <a:pPr marL="457200" lvl="1" indent="0" algn="just">
              <a:lnSpc>
                <a:spcPct val="100000"/>
              </a:lnSpc>
              <a:spcBef>
                <a:spcPts val="0"/>
              </a:spcBef>
              <a:buNone/>
            </a:pPr>
            <a:r>
              <a:rPr lang="fr-FR" sz="1400" dirty="0"/>
              <a:t>Sur l’intégration des eaux de ruissellement et la </a:t>
            </a:r>
            <a:r>
              <a:rPr lang="fr-FR" sz="1400" dirty="0" err="1"/>
              <a:t>désimperméabilisation</a:t>
            </a:r>
            <a:r>
              <a:rPr lang="fr-FR" sz="1400" dirty="0"/>
              <a:t> dans le cadre d’actions de végétalisation des cours d’établissements scolaires, du traitement des espaces publics, la mise en œuvre de projets d’aménagement…</a:t>
            </a:r>
          </a:p>
          <a:p>
            <a:pPr marL="457200" lvl="1" indent="0">
              <a:lnSpc>
                <a:spcPct val="100000"/>
              </a:lnSpc>
              <a:spcBef>
                <a:spcPts val="0"/>
              </a:spcBef>
              <a:buNone/>
            </a:pPr>
            <a:endParaRPr lang="fr-FR" sz="800" b="1" dirty="0">
              <a:solidFill>
                <a:srgbClr val="C00000"/>
              </a:solidFill>
            </a:endParaRPr>
          </a:p>
          <a:p>
            <a:pPr marL="0" indent="0">
              <a:lnSpc>
                <a:spcPct val="100000"/>
              </a:lnSpc>
              <a:spcBef>
                <a:spcPts val="0"/>
              </a:spcBef>
              <a:buNone/>
            </a:pPr>
            <a:r>
              <a:rPr lang="fr-FR" sz="1800" b="1" dirty="0">
                <a:solidFill>
                  <a:srgbClr val="C00000"/>
                </a:solidFill>
              </a:rPr>
              <a:t>Former </a:t>
            </a:r>
          </a:p>
          <a:p>
            <a:pPr marL="457200" lvl="1" indent="0" algn="just">
              <a:lnSpc>
                <a:spcPct val="100000"/>
              </a:lnSpc>
              <a:spcBef>
                <a:spcPts val="0"/>
              </a:spcBef>
              <a:buNone/>
            </a:pPr>
            <a:r>
              <a:rPr lang="fr-FR" sz="1400" dirty="0"/>
              <a:t>Les élus, techniciens… sur la base de modules adaptés en réponse aux questions de type « eaux et urbanisme » - « mieux construire au regard du risque inondation » - « prise en compte de la Trame verte et bleue »…</a:t>
            </a:r>
          </a:p>
          <a:p>
            <a:pPr marL="457200" lvl="1" indent="0">
              <a:lnSpc>
                <a:spcPct val="100000"/>
              </a:lnSpc>
              <a:spcBef>
                <a:spcPts val="0"/>
              </a:spcBef>
              <a:buNone/>
            </a:pPr>
            <a:endParaRPr lang="fr-FR" sz="800" dirty="0"/>
          </a:p>
          <a:p>
            <a:pPr marL="0" indent="0">
              <a:lnSpc>
                <a:spcPct val="100000"/>
              </a:lnSpc>
              <a:spcBef>
                <a:spcPts val="0"/>
              </a:spcBef>
              <a:buNone/>
            </a:pPr>
            <a:r>
              <a:rPr lang="fr-FR" sz="1800" b="1" dirty="0">
                <a:solidFill>
                  <a:srgbClr val="C00000"/>
                </a:solidFill>
              </a:rPr>
              <a:t>Sensibiliser </a:t>
            </a:r>
          </a:p>
          <a:p>
            <a:pPr marL="457200" lvl="1" indent="0" algn="just">
              <a:lnSpc>
                <a:spcPct val="100000"/>
              </a:lnSpc>
              <a:spcBef>
                <a:spcPts val="0"/>
              </a:spcBef>
              <a:buNone/>
            </a:pPr>
            <a:r>
              <a:rPr lang="fr-FR" sz="1400" dirty="0"/>
              <a:t>En permettant le débat participatif et en prenant le temps d’échanger, communiquer au format de conférences/débat - « gérer l’eau de pluie en végétalisant l’espace urbain : une alliance durable », ateliers participatifs de type « l’eau dans la ville » , expositions telle « la ville forêt » – la mise en œuvre de fiches actions …</a:t>
            </a:r>
          </a:p>
          <a:p>
            <a:pPr marL="457200" lvl="1" indent="0">
              <a:lnSpc>
                <a:spcPct val="100000"/>
              </a:lnSpc>
              <a:spcBef>
                <a:spcPts val="0"/>
              </a:spcBef>
              <a:buNone/>
            </a:pPr>
            <a:endParaRPr lang="fr-FR" sz="800" b="1" dirty="0">
              <a:solidFill>
                <a:srgbClr val="C00000"/>
              </a:solidFill>
            </a:endParaRPr>
          </a:p>
          <a:p>
            <a:pPr marL="0" indent="0">
              <a:lnSpc>
                <a:spcPct val="100000"/>
              </a:lnSpc>
              <a:spcBef>
                <a:spcPts val="0"/>
              </a:spcBef>
              <a:buNone/>
            </a:pPr>
            <a:r>
              <a:rPr lang="fr-FR" sz="1800" b="1" dirty="0">
                <a:solidFill>
                  <a:srgbClr val="C00000"/>
                </a:solidFill>
              </a:rPr>
              <a:t>Informer </a:t>
            </a:r>
            <a:r>
              <a:rPr lang="fr-FR" sz="1400" b="1" dirty="0"/>
              <a:t> </a:t>
            </a:r>
          </a:p>
          <a:p>
            <a:pPr marL="457200" lvl="1" indent="0" algn="just">
              <a:lnSpc>
                <a:spcPct val="100000"/>
              </a:lnSpc>
              <a:spcBef>
                <a:spcPts val="0"/>
              </a:spcBef>
              <a:buNone/>
            </a:pPr>
            <a:r>
              <a:rPr lang="fr-FR" sz="1400" dirty="0"/>
              <a:t>Via nos sites internet, centres de ressources et photothèques …</a:t>
            </a:r>
            <a:endParaRPr lang="fr-FR" sz="1400" b="1" dirty="0"/>
          </a:p>
        </p:txBody>
      </p:sp>
      <p:sp>
        <p:nvSpPr>
          <p:cNvPr id="4" name="Espace réservé du numéro de diapositive 3"/>
          <p:cNvSpPr>
            <a:spLocks noGrp="1"/>
          </p:cNvSpPr>
          <p:nvPr>
            <p:ph type="sldNum" sz="quarter" idx="12"/>
          </p:nvPr>
        </p:nvSpPr>
        <p:spPr/>
        <p:txBody>
          <a:bodyPr/>
          <a:lstStyle/>
          <a:p>
            <a:fld id="{ED57D4B8-CCF7-41C8-AB32-626425AA162D}" type="slidenum">
              <a:rPr lang="fr-FR" smtClean="0"/>
              <a:t>6</a:t>
            </a:fld>
            <a:endParaRPr lang="fr-FR"/>
          </a:p>
        </p:txBody>
      </p:sp>
      <p:grpSp>
        <p:nvGrpSpPr>
          <p:cNvPr id="14" name="Groupe 13">
            <a:extLst>
              <a:ext uri="{FF2B5EF4-FFF2-40B4-BE49-F238E27FC236}">
                <a16:creationId xmlns:a16="http://schemas.microsoft.com/office/drawing/2014/main" id="{0CB9CED8-B22C-47AE-B820-ADA469D1EDB0}"/>
              </a:ext>
            </a:extLst>
          </p:cNvPr>
          <p:cNvGrpSpPr/>
          <p:nvPr/>
        </p:nvGrpSpPr>
        <p:grpSpPr>
          <a:xfrm>
            <a:off x="-78492" y="664322"/>
            <a:ext cx="1438101" cy="5514279"/>
            <a:chOff x="-78492" y="664322"/>
            <a:chExt cx="1438101" cy="5514279"/>
          </a:xfrm>
        </p:grpSpPr>
        <p:sp>
          <p:nvSpPr>
            <p:cNvPr id="15" name="Rectangle : coins arrondis 14">
              <a:extLst>
                <a:ext uri="{FF2B5EF4-FFF2-40B4-BE49-F238E27FC236}">
                  <a16:creationId xmlns:a16="http://schemas.microsoft.com/office/drawing/2014/main" id="{B6AAB97C-43CD-47E2-9972-96A1600FED11}"/>
                </a:ext>
              </a:extLst>
            </p:cNvPr>
            <p:cNvSpPr/>
            <p:nvPr/>
          </p:nvSpPr>
          <p:spPr>
            <a:xfrm>
              <a:off x="-5273" y="3434851"/>
              <a:ext cx="1300295" cy="1714497"/>
            </a:xfrm>
            <a:prstGeom prst="roundRect">
              <a:avLst>
                <a:gd name="adj" fmla="val 0"/>
              </a:avLst>
            </a:prstGeom>
            <a:solidFill>
              <a:srgbClr val="6666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2">
                    <a:lumMod val="40000"/>
                    <a:lumOff val="60000"/>
                  </a:schemeClr>
                </a:solidFill>
                <a:latin typeface="Bookman Old Style" panose="02050604050505020204" pitchFamily="18" charset="0"/>
              </a:endParaRPr>
            </a:p>
          </p:txBody>
        </p:sp>
        <p:grpSp>
          <p:nvGrpSpPr>
            <p:cNvPr id="16" name="Groupe 15">
              <a:extLst>
                <a:ext uri="{FF2B5EF4-FFF2-40B4-BE49-F238E27FC236}">
                  <a16:creationId xmlns:a16="http://schemas.microsoft.com/office/drawing/2014/main" id="{AB854242-AC10-42AB-8345-8371CCBCA68A}"/>
                </a:ext>
              </a:extLst>
            </p:cNvPr>
            <p:cNvGrpSpPr/>
            <p:nvPr/>
          </p:nvGrpSpPr>
          <p:grpSpPr>
            <a:xfrm>
              <a:off x="-78492" y="664322"/>
              <a:ext cx="1438101" cy="5514279"/>
              <a:chOff x="-65381" y="668092"/>
              <a:chExt cx="1438101" cy="5514279"/>
            </a:xfrm>
          </p:grpSpPr>
          <p:sp>
            <p:nvSpPr>
              <p:cNvPr id="17" name="Rectangle 16">
                <a:extLst>
                  <a:ext uri="{FF2B5EF4-FFF2-40B4-BE49-F238E27FC236}">
                    <a16:creationId xmlns:a16="http://schemas.microsoft.com/office/drawing/2014/main" id="{5C919118-B12C-4FF0-B94D-020F3F2AFD90}"/>
                  </a:ext>
                </a:extLst>
              </p:cNvPr>
              <p:cNvSpPr/>
              <p:nvPr/>
            </p:nvSpPr>
            <p:spPr>
              <a:xfrm>
                <a:off x="83218" y="668092"/>
                <a:ext cx="1172056" cy="338554"/>
              </a:xfrm>
              <a:prstGeom prst="rect">
                <a:avLst/>
              </a:prstGeom>
            </p:spPr>
            <p:txBody>
              <a:bodyPr wrap="square">
                <a:spAutoFit/>
              </a:bodyPr>
              <a:lstStyle/>
              <a:p>
                <a:pPr algn="ctr"/>
                <a:r>
                  <a:rPr lang="fr-FR" sz="1600" dirty="0">
                    <a:solidFill>
                      <a:srgbClr val="FF9999"/>
                    </a:solidFill>
                    <a:latin typeface="Bookman Old Style" panose="02050604050505020204" pitchFamily="18" charset="0"/>
                    <a:cs typeface="Aharoni" panose="02010803020104030203" pitchFamily="2" charset="-79"/>
                  </a:rPr>
                  <a:t>Equipe</a:t>
                </a:r>
              </a:p>
            </p:txBody>
          </p:sp>
          <p:sp>
            <p:nvSpPr>
              <p:cNvPr id="18" name="Rectangle 17">
                <a:extLst>
                  <a:ext uri="{FF2B5EF4-FFF2-40B4-BE49-F238E27FC236}">
                    <a16:creationId xmlns:a16="http://schemas.microsoft.com/office/drawing/2014/main" id="{C48E5560-0570-4C72-A0DB-2D8D37D6B83A}"/>
                  </a:ext>
                </a:extLst>
              </p:cNvPr>
              <p:cNvSpPr/>
              <p:nvPr/>
            </p:nvSpPr>
            <p:spPr>
              <a:xfrm>
                <a:off x="79760" y="2370786"/>
                <a:ext cx="1292960"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Ambitions</a:t>
                </a:r>
              </a:p>
            </p:txBody>
          </p:sp>
          <p:sp>
            <p:nvSpPr>
              <p:cNvPr id="19" name="Rectangle 18">
                <a:extLst>
                  <a:ext uri="{FF2B5EF4-FFF2-40B4-BE49-F238E27FC236}">
                    <a16:creationId xmlns:a16="http://schemas.microsoft.com/office/drawing/2014/main" id="{39997297-14D7-4AA8-B8CB-66B6FCD46740}"/>
                  </a:ext>
                </a:extLst>
              </p:cNvPr>
              <p:cNvSpPr/>
              <p:nvPr/>
            </p:nvSpPr>
            <p:spPr>
              <a:xfrm>
                <a:off x="-34228" y="5843817"/>
                <a:ext cx="1406948"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En pratique</a:t>
                </a:r>
              </a:p>
            </p:txBody>
          </p:sp>
          <p:sp>
            <p:nvSpPr>
              <p:cNvPr id="20" name="Rectangle 19">
                <a:extLst>
                  <a:ext uri="{FF2B5EF4-FFF2-40B4-BE49-F238E27FC236}">
                    <a16:creationId xmlns:a16="http://schemas.microsoft.com/office/drawing/2014/main" id="{46A2FE12-36A2-46DA-BCC1-379D9AC91D0C}"/>
                  </a:ext>
                </a:extLst>
              </p:cNvPr>
              <p:cNvSpPr/>
              <p:nvPr/>
            </p:nvSpPr>
            <p:spPr>
              <a:xfrm>
                <a:off x="-65381" y="4027720"/>
                <a:ext cx="1438101" cy="584775"/>
              </a:xfrm>
              <a:prstGeom prst="rect">
                <a:avLst/>
              </a:prstGeom>
            </p:spPr>
            <p:txBody>
              <a:bodyPr wrap="square">
                <a:spAutoFit/>
              </a:bodyPr>
              <a:lstStyle/>
              <a:p>
                <a:pPr algn="ctr"/>
                <a:r>
                  <a:rPr lang="fr-FR" sz="1600" b="1" dirty="0">
                    <a:solidFill>
                      <a:schemeClr val="bg1"/>
                    </a:solidFill>
                    <a:latin typeface="Bookman Old Style" panose="02050604050505020204" pitchFamily="18" charset="0"/>
                    <a:cs typeface="Aharoni" panose="02010803020104030203" pitchFamily="2" charset="-79"/>
                  </a:rPr>
                  <a:t>Modes</a:t>
                </a:r>
              </a:p>
              <a:p>
                <a:pPr algn="ctr"/>
                <a:r>
                  <a:rPr lang="fr-FR" sz="1600" b="1" dirty="0">
                    <a:solidFill>
                      <a:schemeClr val="bg1"/>
                    </a:solidFill>
                    <a:latin typeface="Bookman Old Style" panose="02050604050505020204" pitchFamily="18" charset="0"/>
                    <a:cs typeface="Aharoni" panose="02010803020104030203" pitchFamily="2" charset="-79"/>
                  </a:rPr>
                  <a:t>d’action</a:t>
                </a:r>
              </a:p>
            </p:txBody>
          </p:sp>
          <p:cxnSp>
            <p:nvCxnSpPr>
              <p:cNvPr id="21" name="Connecteur droit 20">
                <a:extLst>
                  <a:ext uri="{FF2B5EF4-FFF2-40B4-BE49-F238E27FC236}">
                    <a16:creationId xmlns:a16="http://schemas.microsoft.com/office/drawing/2014/main" id="{76541EC1-766E-4114-B782-472D04E95EE7}"/>
                  </a:ext>
                </a:extLst>
              </p:cNvPr>
              <p:cNvCxnSpPr>
                <a:cxnSpLocks/>
              </p:cNvCxnSpPr>
              <p:nvPr/>
            </p:nvCxnSpPr>
            <p:spPr>
              <a:xfrm>
                <a:off x="13111" y="1699427"/>
                <a:ext cx="1310473" cy="0"/>
              </a:xfrm>
              <a:prstGeom prst="line">
                <a:avLst/>
              </a:prstGeom>
              <a:ln w="38100" cmpd="sng">
                <a:solidFill>
                  <a:srgbClr val="6666FF">
                    <a:alpha val="50196"/>
                  </a:srgbClr>
                </a:solidFill>
                <a:prstDash val="solid"/>
              </a:ln>
            </p:spPr>
            <p:style>
              <a:lnRef idx="3">
                <a:schemeClr val="accent4"/>
              </a:lnRef>
              <a:fillRef idx="0">
                <a:schemeClr val="accent4"/>
              </a:fillRef>
              <a:effectRef idx="2">
                <a:schemeClr val="accent4"/>
              </a:effectRef>
              <a:fontRef idx="minor">
                <a:schemeClr val="tx1"/>
              </a:fontRef>
            </p:style>
          </p:cxnSp>
        </p:grpSp>
      </p:grpSp>
      <p:pic>
        <p:nvPicPr>
          <p:cNvPr id="6" name="Image 5">
            <a:extLst>
              <a:ext uri="{FF2B5EF4-FFF2-40B4-BE49-F238E27FC236}">
                <a16:creationId xmlns:a16="http://schemas.microsoft.com/office/drawing/2014/main" id="{7543EF00-6F95-4A43-9EF2-396C1AC064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77342" y="234194"/>
            <a:ext cx="1654832" cy="1030246"/>
          </a:xfrm>
          <a:prstGeom prst="rect">
            <a:avLst/>
          </a:prstGeom>
        </p:spPr>
      </p:pic>
      <p:pic>
        <p:nvPicPr>
          <p:cNvPr id="9" name="Image 8" descr="Une image contenant ciel, personne, extérieur, eau&#10;&#10;Description générée automatiquement">
            <a:extLst>
              <a:ext uri="{FF2B5EF4-FFF2-40B4-BE49-F238E27FC236}">
                <a16:creationId xmlns:a16="http://schemas.microsoft.com/office/drawing/2014/main" id="{07A25E2C-CD08-3640-857C-2651F665ABA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55852" y="2152267"/>
            <a:ext cx="2515537" cy="1886654"/>
          </a:xfrm>
          <a:prstGeom prst="rect">
            <a:avLst/>
          </a:prstGeom>
        </p:spPr>
      </p:pic>
      <p:pic>
        <p:nvPicPr>
          <p:cNvPr id="13" name="Image 12" descr="Une image contenant extérieur, herbe, bâtiment, maison&#10;&#10;Description générée automatiquement">
            <a:extLst>
              <a:ext uri="{FF2B5EF4-FFF2-40B4-BE49-F238E27FC236}">
                <a16:creationId xmlns:a16="http://schemas.microsoft.com/office/drawing/2014/main" id="{965AF436-0A1D-764D-96A5-6B761EDCDBF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0377"/>
          <a:stretch/>
        </p:blipFill>
        <p:spPr>
          <a:xfrm>
            <a:off x="8300041" y="4256690"/>
            <a:ext cx="3632134" cy="2168996"/>
          </a:xfrm>
          <a:prstGeom prst="rect">
            <a:avLst/>
          </a:prstGeom>
        </p:spPr>
      </p:pic>
      <p:pic>
        <p:nvPicPr>
          <p:cNvPr id="12" name="Image 11">
            <a:extLst>
              <a:ext uri="{FF2B5EF4-FFF2-40B4-BE49-F238E27FC236}">
                <a16:creationId xmlns:a16="http://schemas.microsoft.com/office/drawing/2014/main" id="{92AA0515-437C-F74D-8AF5-B78386AB94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0586" y="1950511"/>
            <a:ext cx="1872669" cy="2429772"/>
          </a:xfrm>
          <a:prstGeom prst="rect">
            <a:avLst/>
          </a:prstGeom>
        </p:spPr>
      </p:pic>
    </p:spTree>
    <p:extLst>
      <p:ext uri="{BB962C8B-B14F-4D97-AF65-F5344CB8AC3E}">
        <p14:creationId xmlns:p14="http://schemas.microsoft.com/office/powerpoint/2010/main" val="255463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6856" y="365125"/>
            <a:ext cx="9466944" cy="1325563"/>
          </a:xfrm>
        </p:spPr>
        <p:txBody>
          <a:bodyPr>
            <a:normAutofit/>
          </a:bodyPr>
          <a:lstStyle/>
          <a:p>
            <a:pPr algn="ctr"/>
            <a:r>
              <a:rPr lang="fr-FR" sz="3200" dirty="0">
                <a:solidFill>
                  <a:srgbClr val="6666FF"/>
                </a:solidFill>
              </a:rPr>
              <a:t>Pour vous accompagner - aborder avec vous la gestion intégrée des eaux pluviales </a:t>
            </a:r>
          </a:p>
        </p:txBody>
      </p:sp>
      <p:sp>
        <p:nvSpPr>
          <p:cNvPr id="3" name="Espace réservé du contenu 2"/>
          <p:cNvSpPr>
            <a:spLocks noGrp="1"/>
          </p:cNvSpPr>
          <p:nvPr>
            <p:ph idx="1"/>
          </p:nvPr>
        </p:nvSpPr>
        <p:spPr>
          <a:xfrm>
            <a:off x="1673328" y="1690688"/>
            <a:ext cx="10362462" cy="5131548"/>
          </a:xfrm>
        </p:spPr>
        <p:txBody>
          <a:bodyPr>
            <a:normAutofit fontScale="92500" lnSpcReduction="20000"/>
          </a:bodyPr>
          <a:lstStyle/>
          <a:p>
            <a:pPr marL="0" indent="0">
              <a:lnSpc>
                <a:spcPct val="120000"/>
              </a:lnSpc>
              <a:buNone/>
            </a:pPr>
            <a:r>
              <a:rPr lang="fr-FR" sz="1800" b="1" dirty="0">
                <a:solidFill>
                  <a:schemeClr val="tx1">
                    <a:lumMod val="75000"/>
                    <a:lumOff val="25000"/>
                  </a:schemeClr>
                </a:solidFill>
              </a:rPr>
              <a:t>Vous avez une action concrète – c'est un point d'entrée possible :</a:t>
            </a:r>
          </a:p>
          <a:p>
            <a:pPr>
              <a:lnSpc>
                <a:spcPct val="120000"/>
              </a:lnSpc>
            </a:pPr>
            <a:r>
              <a:rPr lang="fr-FR" sz="1800" dirty="0"/>
              <a:t>Un projet espace public (ou privé sur votre territoire),</a:t>
            </a:r>
          </a:p>
          <a:p>
            <a:pPr>
              <a:lnSpc>
                <a:spcPct val="120000"/>
              </a:lnSpc>
            </a:pPr>
            <a:r>
              <a:rPr lang="fr-FR" sz="1800" dirty="0"/>
              <a:t>Une action de sensibilisation ou de mobilisation citoyenne,</a:t>
            </a:r>
          </a:p>
          <a:p>
            <a:pPr>
              <a:lnSpc>
                <a:spcPct val="120000"/>
              </a:lnSpc>
            </a:pPr>
            <a:r>
              <a:rPr lang="fr-FR" sz="1800" dirty="0"/>
              <a:t>L'élaboration d’un plan d'action à l'échelle du territoire (PLU, PLUi) …</a:t>
            </a:r>
          </a:p>
          <a:p>
            <a:pPr marL="0" indent="0">
              <a:lnSpc>
                <a:spcPct val="120000"/>
              </a:lnSpc>
              <a:spcBef>
                <a:spcPts val="1800"/>
              </a:spcBef>
              <a:buNone/>
            </a:pPr>
            <a:r>
              <a:rPr lang="fr-FR" sz="1800" b="1" dirty="0">
                <a:solidFill>
                  <a:schemeClr val="tx1">
                    <a:lumMod val="75000"/>
                    <a:lumOff val="25000"/>
                  </a:schemeClr>
                </a:solidFill>
              </a:rPr>
              <a:t>Vous avez des besoins ou préoccupations – c'est un thème d’entrée possible :</a:t>
            </a:r>
            <a:r>
              <a:rPr lang="fr-FR" sz="1800" b="1" dirty="0"/>
              <a:t> </a:t>
            </a:r>
          </a:p>
          <a:p>
            <a:pPr>
              <a:lnSpc>
                <a:spcPct val="120000"/>
              </a:lnSpc>
            </a:pPr>
            <a:r>
              <a:rPr lang="fr-FR" sz="1800" dirty="0"/>
              <a:t>L’adaptation au changement climatique, les îlots de chaleur, </a:t>
            </a:r>
          </a:p>
          <a:p>
            <a:pPr>
              <a:lnSpc>
                <a:spcPct val="120000"/>
              </a:lnSpc>
            </a:pPr>
            <a:r>
              <a:rPr lang="fr-FR" sz="1800" dirty="0"/>
              <a:t>La biodiversité, les solutions fondées sur la nature, la santé en ville…</a:t>
            </a:r>
          </a:p>
          <a:p>
            <a:pPr>
              <a:lnSpc>
                <a:spcPct val="120000"/>
              </a:lnSpc>
            </a:pPr>
            <a:r>
              <a:rPr lang="fr-FR" sz="1800" dirty="0"/>
              <a:t>La gestion des eaux pluviales, les inondations, la ressource, …</a:t>
            </a:r>
          </a:p>
          <a:p>
            <a:pPr marL="0" indent="0">
              <a:lnSpc>
                <a:spcPct val="120000"/>
              </a:lnSpc>
              <a:spcBef>
                <a:spcPts val="1800"/>
              </a:spcBef>
              <a:buNone/>
            </a:pPr>
            <a:r>
              <a:rPr lang="fr-FR" sz="2200" b="1" dirty="0">
                <a:solidFill>
                  <a:srgbClr val="C00000"/>
                </a:solidFill>
                <a:sym typeface="Wingdings" panose="05000000000000000000" pitchFamily="2" charset="2"/>
              </a:rPr>
              <a:t> </a:t>
            </a:r>
            <a:r>
              <a:rPr lang="fr-FR" sz="2200" b="1" dirty="0">
                <a:solidFill>
                  <a:srgbClr val="C00000"/>
                </a:solidFill>
              </a:rPr>
              <a:t>Nous vous proposons un accompagnement</a:t>
            </a:r>
          </a:p>
          <a:p>
            <a:pPr>
              <a:lnSpc>
                <a:spcPct val="120000"/>
              </a:lnSpc>
            </a:pPr>
            <a:r>
              <a:rPr lang="fr-FR" sz="1800" dirty="0"/>
              <a:t>3 jours mis à votre disposition (selon les besoins),</a:t>
            </a:r>
          </a:p>
          <a:p>
            <a:pPr>
              <a:lnSpc>
                <a:spcPct val="120000"/>
              </a:lnSpc>
            </a:pPr>
            <a:r>
              <a:rPr lang="fr-FR" sz="1800" dirty="0"/>
              <a:t>1 offre coordonnée mobilisant nos compétences complémentaires,</a:t>
            </a:r>
          </a:p>
          <a:p>
            <a:pPr>
              <a:lnSpc>
                <a:spcPct val="120000"/>
              </a:lnSpc>
            </a:pPr>
            <a:r>
              <a:rPr lang="fr-FR" sz="1800" dirty="0"/>
              <a:t>1 réponse complète et transversale une action concrète sur votre territoire.</a:t>
            </a:r>
          </a:p>
          <a:p>
            <a:pPr marL="0" indent="0">
              <a:lnSpc>
                <a:spcPct val="120000"/>
              </a:lnSpc>
              <a:buNone/>
            </a:pPr>
            <a:endParaRPr lang="fr-FR" sz="1800" dirty="0"/>
          </a:p>
        </p:txBody>
      </p:sp>
      <p:sp>
        <p:nvSpPr>
          <p:cNvPr id="4" name="Espace réservé du numéro de diapositive 3"/>
          <p:cNvSpPr>
            <a:spLocks noGrp="1"/>
          </p:cNvSpPr>
          <p:nvPr>
            <p:ph type="sldNum" sz="quarter" idx="12"/>
          </p:nvPr>
        </p:nvSpPr>
        <p:spPr/>
        <p:txBody>
          <a:bodyPr/>
          <a:lstStyle/>
          <a:p>
            <a:fld id="{ED57D4B8-CCF7-41C8-AB32-626425AA162D}" type="slidenum">
              <a:rPr lang="fr-FR" smtClean="0"/>
              <a:t>7</a:t>
            </a:fld>
            <a:endParaRPr lang="fr-FR" dirty="0"/>
          </a:p>
        </p:txBody>
      </p:sp>
      <p:grpSp>
        <p:nvGrpSpPr>
          <p:cNvPr id="14" name="Groupe 13">
            <a:extLst>
              <a:ext uri="{FF2B5EF4-FFF2-40B4-BE49-F238E27FC236}">
                <a16:creationId xmlns:a16="http://schemas.microsoft.com/office/drawing/2014/main" id="{ABE444B1-A23F-4683-8966-82DB9562C97B}"/>
              </a:ext>
            </a:extLst>
          </p:cNvPr>
          <p:cNvGrpSpPr/>
          <p:nvPr/>
        </p:nvGrpSpPr>
        <p:grpSpPr>
          <a:xfrm>
            <a:off x="-90881" y="664322"/>
            <a:ext cx="1614882" cy="6212518"/>
            <a:chOff x="-90881" y="664322"/>
            <a:chExt cx="1614882" cy="6212518"/>
          </a:xfrm>
        </p:grpSpPr>
        <p:sp>
          <p:nvSpPr>
            <p:cNvPr id="15" name="Rectangle : coins arrondis 14">
              <a:extLst>
                <a:ext uri="{FF2B5EF4-FFF2-40B4-BE49-F238E27FC236}">
                  <a16:creationId xmlns:a16="http://schemas.microsoft.com/office/drawing/2014/main" id="{2EE4D11B-6A16-4267-A95A-FEA97B1869A4}"/>
                </a:ext>
              </a:extLst>
            </p:cNvPr>
            <p:cNvSpPr/>
            <p:nvPr/>
          </p:nvSpPr>
          <p:spPr>
            <a:xfrm>
              <a:off x="-9590" y="5162343"/>
              <a:ext cx="1300295" cy="1714497"/>
            </a:xfrm>
            <a:prstGeom prst="roundRect">
              <a:avLst>
                <a:gd name="adj" fmla="val 0"/>
              </a:avLst>
            </a:prstGeom>
            <a:solidFill>
              <a:srgbClr val="6666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2">
                    <a:lumMod val="40000"/>
                    <a:lumOff val="60000"/>
                  </a:schemeClr>
                </a:solidFill>
                <a:latin typeface="Bookman Old Style" panose="02050604050505020204" pitchFamily="18" charset="0"/>
              </a:endParaRPr>
            </a:p>
          </p:txBody>
        </p:sp>
        <p:grpSp>
          <p:nvGrpSpPr>
            <p:cNvPr id="16" name="Groupe 15">
              <a:extLst>
                <a:ext uri="{FF2B5EF4-FFF2-40B4-BE49-F238E27FC236}">
                  <a16:creationId xmlns:a16="http://schemas.microsoft.com/office/drawing/2014/main" id="{FBF110DA-F041-4287-BBD3-563CBED63F90}"/>
                </a:ext>
              </a:extLst>
            </p:cNvPr>
            <p:cNvGrpSpPr/>
            <p:nvPr/>
          </p:nvGrpSpPr>
          <p:grpSpPr>
            <a:xfrm>
              <a:off x="-90881" y="664322"/>
              <a:ext cx="1614882" cy="5514279"/>
              <a:chOff x="-77770" y="668092"/>
              <a:chExt cx="1614882" cy="5514279"/>
            </a:xfrm>
          </p:grpSpPr>
          <p:sp>
            <p:nvSpPr>
              <p:cNvPr id="17" name="Rectangle 16">
                <a:extLst>
                  <a:ext uri="{FF2B5EF4-FFF2-40B4-BE49-F238E27FC236}">
                    <a16:creationId xmlns:a16="http://schemas.microsoft.com/office/drawing/2014/main" id="{E2E3B684-F73A-4753-9E9D-F6418C0FA1CD}"/>
                  </a:ext>
                </a:extLst>
              </p:cNvPr>
              <p:cNvSpPr/>
              <p:nvPr/>
            </p:nvSpPr>
            <p:spPr>
              <a:xfrm>
                <a:off x="83218" y="668092"/>
                <a:ext cx="1172056" cy="338554"/>
              </a:xfrm>
              <a:prstGeom prst="rect">
                <a:avLst/>
              </a:prstGeom>
            </p:spPr>
            <p:txBody>
              <a:bodyPr wrap="square">
                <a:spAutoFit/>
              </a:bodyPr>
              <a:lstStyle/>
              <a:p>
                <a:pPr algn="ctr"/>
                <a:r>
                  <a:rPr lang="fr-FR" sz="1600" dirty="0">
                    <a:solidFill>
                      <a:srgbClr val="FF9999"/>
                    </a:solidFill>
                    <a:latin typeface="Bookman Old Style" panose="02050604050505020204" pitchFamily="18" charset="0"/>
                    <a:cs typeface="Aharoni" panose="02010803020104030203" pitchFamily="2" charset="-79"/>
                  </a:rPr>
                  <a:t>Equipe</a:t>
                </a:r>
              </a:p>
            </p:txBody>
          </p:sp>
          <p:sp>
            <p:nvSpPr>
              <p:cNvPr id="18" name="Rectangle 17">
                <a:extLst>
                  <a:ext uri="{FF2B5EF4-FFF2-40B4-BE49-F238E27FC236}">
                    <a16:creationId xmlns:a16="http://schemas.microsoft.com/office/drawing/2014/main" id="{C15F5286-66EB-4A3D-85CF-D759D77F917B}"/>
                  </a:ext>
                </a:extLst>
              </p:cNvPr>
              <p:cNvSpPr/>
              <p:nvPr/>
            </p:nvSpPr>
            <p:spPr>
              <a:xfrm>
                <a:off x="79760" y="2370786"/>
                <a:ext cx="1292960" cy="338554"/>
              </a:xfrm>
              <a:prstGeom prst="rect">
                <a:avLst/>
              </a:prstGeom>
            </p:spPr>
            <p:txBody>
              <a:bodyPr wrap="square">
                <a:spAutoFit/>
              </a:bodyPr>
              <a:lstStyle/>
              <a:p>
                <a:r>
                  <a:rPr lang="fr-FR" sz="1600" dirty="0">
                    <a:solidFill>
                      <a:srgbClr val="FF9999"/>
                    </a:solidFill>
                    <a:latin typeface="Bookman Old Style" panose="02050604050505020204" pitchFamily="18" charset="0"/>
                    <a:cs typeface="Aharoni" panose="02010803020104030203" pitchFamily="2" charset="-79"/>
                  </a:rPr>
                  <a:t>Ambitions</a:t>
                </a:r>
              </a:p>
            </p:txBody>
          </p:sp>
          <p:sp>
            <p:nvSpPr>
              <p:cNvPr id="19" name="Rectangle 18">
                <a:extLst>
                  <a:ext uri="{FF2B5EF4-FFF2-40B4-BE49-F238E27FC236}">
                    <a16:creationId xmlns:a16="http://schemas.microsoft.com/office/drawing/2014/main" id="{8EFA4A9E-6438-4558-BC23-764C4EB3D35C}"/>
                  </a:ext>
                </a:extLst>
              </p:cNvPr>
              <p:cNvSpPr/>
              <p:nvPr/>
            </p:nvSpPr>
            <p:spPr>
              <a:xfrm>
                <a:off x="-77770" y="5843817"/>
                <a:ext cx="1614882" cy="338554"/>
              </a:xfrm>
              <a:prstGeom prst="rect">
                <a:avLst/>
              </a:prstGeom>
            </p:spPr>
            <p:txBody>
              <a:bodyPr wrap="square">
                <a:spAutoFit/>
              </a:bodyPr>
              <a:lstStyle/>
              <a:p>
                <a:r>
                  <a:rPr lang="fr-FR" sz="1600" b="1" dirty="0">
                    <a:solidFill>
                      <a:schemeClr val="bg1"/>
                    </a:solidFill>
                    <a:latin typeface="Bookman Old Style" panose="02050604050505020204" pitchFamily="18" charset="0"/>
                    <a:cs typeface="Aharoni" panose="02010803020104030203" pitchFamily="2" charset="-79"/>
                  </a:rPr>
                  <a:t>En pratique</a:t>
                </a:r>
              </a:p>
            </p:txBody>
          </p:sp>
          <p:sp>
            <p:nvSpPr>
              <p:cNvPr id="20" name="Rectangle 19">
                <a:extLst>
                  <a:ext uri="{FF2B5EF4-FFF2-40B4-BE49-F238E27FC236}">
                    <a16:creationId xmlns:a16="http://schemas.microsoft.com/office/drawing/2014/main" id="{EBEAA071-F879-4468-A445-8E195CCB40B1}"/>
                  </a:ext>
                </a:extLst>
              </p:cNvPr>
              <p:cNvSpPr/>
              <p:nvPr/>
            </p:nvSpPr>
            <p:spPr>
              <a:xfrm>
                <a:off x="-65381" y="4027720"/>
                <a:ext cx="1438101" cy="584775"/>
              </a:xfrm>
              <a:prstGeom prst="rect">
                <a:avLst/>
              </a:prstGeom>
            </p:spPr>
            <p:txBody>
              <a:bodyPr wrap="square">
                <a:spAutoFit/>
              </a:bodyPr>
              <a:lstStyle/>
              <a:p>
                <a:pPr algn="ctr"/>
                <a:r>
                  <a:rPr lang="fr-FR" sz="1600" dirty="0">
                    <a:solidFill>
                      <a:srgbClr val="FF9999"/>
                    </a:solidFill>
                    <a:latin typeface="Bookman Old Style" panose="02050604050505020204" pitchFamily="18" charset="0"/>
                    <a:cs typeface="Aharoni" panose="02010803020104030203" pitchFamily="2" charset="-79"/>
                  </a:rPr>
                  <a:t>Modes</a:t>
                </a:r>
              </a:p>
              <a:p>
                <a:pPr algn="ctr"/>
                <a:r>
                  <a:rPr lang="fr-FR" sz="1600" dirty="0">
                    <a:solidFill>
                      <a:srgbClr val="FF9999"/>
                    </a:solidFill>
                    <a:latin typeface="Bookman Old Style" panose="02050604050505020204" pitchFamily="18" charset="0"/>
                    <a:cs typeface="Aharoni" panose="02010803020104030203" pitchFamily="2" charset="-79"/>
                  </a:rPr>
                  <a:t>d’action</a:t>
                </a:r>
              </a:p>
            </p:txBody>
          </p:sp>
          <p:cxnSp>
            <p:nvCxnSpPr>
              <p:cNvPr id="21" name="Connecteur droit 20">
                <a:extLst>
                  <a:ext uri="{FF2B5EF4-FFF2-40B4-BE49-F238E27FC236}">
                    <a16:creationId xmlns:a16="http://schemas.microsoft.com/office/drawing/2014/main" id="{5398AB73-228B-42CC-BABE-95F7C33A7A8B}"/>
                  </a:ext>
                </a:extLst>
              </p:cNvPr>
              <p:cNvCxnSpPr>
                <a:cxnSpLocks/>
              </p:cNvCxnSpPr>
              <p:nvPr/>
            </p:nvCxnSpPr>
            <p:spPr>
              <a:xfrm>
                <a:off x="13111" y="1699427"/>
                <a:ext cx="1310473" cy="0"/>
              </a:xfrm>
              <a:prstGeom prst="line">
                <a:avLst/>
              </a:prstGeom>
              <a:ln w="38100" cmpd="sng">
                <a:solidFill>
                  <a:srgbClr val="6666FF">
                    <a:alpha val="50196"/>
                  </a:srgbClr>
                </a:solidFill>
                <a:prstDash val="solid"/>
              </a:ln>
            </p:spPr>
            <p:style>
              <a:lnRef idx="3">
                <a:schemeClr val="accent4"/>
              </a:lnRef>
              <a:fillRef idx="0">
                <a:schemeClr val="accent4"/>
              </a:fillRef>
              <a:effectRef idx="2">
                <a:schemeClr val="accent4"/>
              </a:effectRef>
              <a:fontRef idx="minor">
                <a:schemeClr val="tx1"/>
              </a:fontRef>
            </p:style>
          </p:cxnSp>
        </p:grpSp>
      </p:grpSp>
      <p:cxnSp>
        <p:nvCxnSpPr>
          <p:cNvPr id="22" name="Connecteur droit 21">
            <a:extLst>
              <a:ext uri="{FF2B5EF4-FFF2-40B4-BE49-F238E27FC236}">
                <a16:creationId xmlns:a16="http://schemas.microsoft.com/office/drawing/2014/main" id="{961F7C90-F96F-4EF1-9327-ADED2A4011E5}"/>
              </a:ext>
            </a:extLst>
          </p:cNvPr>
          <p:cNvCxnSpPr>
            <a:cxnSpLocks/>
          </p:cNvCxnSpPr>
          <p:nvPr/>
        </p:nvCxnSpPr>
        <p:spPr>
          <a:xfrm>
            <a:off x="0" y="3448257"/>
            <a:ext cx="1310473" cy="0"/>
          </a:xfrm>
          <a:prstGeom prst="line">
            <a:avLst/>
          </a:prstGeom>
          <a:ln w="38100" cmpd="sng">
            <a:solidFill>
              <a:srgbClr val="6666FF">
                <a:alpha val="50196"/>
              </a:srgbClr>
            </a:solidFill>
            <a:prstDash val="soli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8194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0337F7-34E9-466B-88D9-160C109E951B}"/>
              </a:ext>
            </a:extLst>
          </p:cNvPr>
          <p:cNvSpPr/>
          <p:nvPr/>
        </p:nvSpPr>
        <p:spPr>
          <a:xfrm>
            <a:off x="1694576" y="24791"/>
            <a:ext cx="8802847" cy="646331"/>
          </a:xfrm>
          <a:prstGeom prst="rect">
            <a:avLst/>
          </a:prstGeom>
        </p:spPr>
        <p:txBody>
          <a:bodyPr wrap="square">
            <a:spAutoFit/>
          </a:bodyPr>
          <a:lstStyle/>
          <a:p>
            <a:pPr algn="ctr"/>
            <a:r>
              <a:rPr lang="fr-FR" dirty="0">
                <a:solidFill>
                  <a:srgbClr val="CCCCFF"/>
                </a:solidFill>
                <a:latin typeface="Bookman Old Style" panose="02050604050505020204" pitchFamily="18" charset="0"/>
              </a:rPr>
              <a:t>Rendre les villes perméables - Journée d'échanges mercredi 29 septembre, Lyon - AERMC</a:t>
            </a:r>
          </a:p>
        </p:txBody>
      </p:sp>
      <p:sp>
        <p:nvSpPr>
          <p:cNvPr id="5" name="Espace réservé du numéro de diapositive 4">
            <a:extLst>
              <a:ext uri="{FF2B5EF4-FFF2-40B4-BE49-F238E27FC236}">
                <a16:creationId xmlns:a16="http://schemas.microsoft.com/office/drawing/2014/main" id="{3336ABCA-37B5-48FC-B79E-5045B9F6CC78}"/>
              </a:ext>
            </a:extLst>
          </p:cNvPr>
          <p:cNvSpPr>
            <a:spLocks noGrp="1"/>
          </p:cNvSpPr>
          <p:nvPr>
            <p:ph type="sldNum" sz="quarter" idx="12"/>
          </p:nvPr>
        </p:nvSpPr>
        <p:spPr/>
        <p:txBody>
          <a:bodyPr/>
          <a:lstStyle/>
          <a:p>
            <a:fld id="{ED57D4B8-CCF7-41C8-AB32-626425AA162D}" type="slidenum">
              <a:rPr lang="fr-FR" smtClean="0"/>
              <a:t>8</a:t>
            </a:fld>
            <a:endParaRPr lang="fr-FR"/>
          </a:p>
        </p:txBody>
      </p:sp>
      <p:sp>
        <p:nvSpPr>
          <p:cNvPr id="2" name="Titre 1">
            <a:extLst>
              <a:ext uri="{FF2B5EF4-FFF2-40B4-BE49-F238E27FC236}">
                <a16:creationId xmlns:a16="http://schemas.microsoft.com/office/drawing/2014/main" id="{98822C7E-2087-4807-B704-09701B8CE8E2}"/>
              </a:ext>
            </a:extLst>
          </p:cNvPr>
          <p:cNvSpPr>
            <a:spLocks noGrp="1"/>
          </p:cNvSpPr>
          <p:nvPr>
            <p:ph type="title"/>
          </p:nvPr>
        </p:nvSpPr>
        <p:spPr>
          <a:xfrm>
            <a:off x="838200" y="652369"/>
            <a:ext cx="10515600" cy="2129159"/>
          </a:xfrm>
        </p:spPr>
        <p:txBody>
          <a:bodyPr>
            <a:normAutofit/>
          </a:bodyPr>
          <a:lstStyle/>
          <a:p>
            <a:pPr algn="ctr"/>
            <a:r>
              <a:rPr lang="fr-FR" dirty="0">
                <a:solidFill>
                  <a:srgbClr val="C00000"/>
                </a:solidFill>
              </a:rPr>
              <a:t>Merci de votre attention !</a:t>
            </a:r>
            <a:br>
              <a:rPr lang="fr-FR" dirty="0">
                <a:solidFill>
                  <a:srgbClr val="C00000"/>
                </a:solidFill>
              </a:rPr>
            </a:br>
            <a:r>
              <a:rPr lang="fr-FR" dirty="0">
                <a:solidFill>
                  <a:srgbClr val="C00000"/>
                </a:solidFill>
              </a:rPr>
              <a:t>Contactez-nous !</a:t>
            </a:r>
          </a:p>
        </p:txBody>
      </p:sp>
      <p:pic>
        <p:nvPicPr>
          <p:cNvPr id="6" name="Imag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71626" y="2228870"/>
            <a:ext cx="3051594" cy="3206569"/>
          </a:xfrm>
          <a:prstGeom prst="rect">
            <a:avLst/>
          </a:prstGeom>
        </p:spPr>
      </p:pic>
      <p:pic>
        <p:nvPicPr>
          <p:cNvPr id="7" name="Image 6"/>
          <p:cNvPicPr>
            <a:picLocks noChangeAspect="1"/>
          </p:cNvPicPr>
          <p:nvPr/>
        </p:nvPicPr>
        <p:blipFill>
          <a:blip r:embed="rId4"/>
          <a:stretch>
            <a:fillRect/>
          </a:stretch>
        </p:blipFill>
        <p:spPr>
          <a:xfrm>
            <a:off x="3849048" y="2714530"/>
            <a:ext cx="4726436" cy="2642310"/>
          </a:xfrm>
          <a:prstGeom prst="rect">
            <a:avLst/>
          </a:prstGeom>
        </p:spPr>
      </p:pic>
      <p:pic>
        <p:nvPicPr>
          <p:cNvPr id="14" name="Imag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07781" y="4934187"/>
            <a:ext cx="757715" cy="314279"/>
          </a:xfrm>
          <a:prstGeom prst="rect">
            <a:avLst/>
          </a:prstGeom>
        </p:spPr>
      </p:pic>
      <p:pic>
        <p:nvPicPr>
          <p:cNvPr id="15" name="Image 14">
            <a:extLst>
              <a:ext uri="{FF2B5EF4-FFF2-40B4-BE49-F238E27FC236}">
                <a16:creationId xmlns:a16="http://schemas.microsoft.com/office/drawing/2014/main" id="{59290A3E-656E-4F6A-9691-15A2219E661C}"/>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10000" b="90000" l="10000" r="90000">
                        <a14:foregroundMark x1="12219" y1="49357" x2="12219" y2="49357"/>
                        <a14:foregroundMark x1="14791" y1="24116" x2="14791" y2="24116"/>
                        <a14:foregroundMark x1="18810" y1="21865" x2="18810" y2="21865"/>
                        <a14:foregroundMark x1="19775" y1="32315" x2="19775" y2="32315"/>
                        <a14:foregroundMark x1="28135" y1="46463" x2="28135" y2="46463"/>
                        <a14:foregroundMark x1="36013" y1="50643" x2="36013" y2="50643"/>
                        <a14:foregroundMark x1="51125" y1="55949" x2="51125" y2="55949"/>
                        <a14:foregroundMark x1="57235" y1="50965" x2="57235" y2="50965"/>
                        <a14:foregroundMark x1="77492" y1="48071" x2="77492" y2="48071"/>
                        <a14:foregroundMark x1="72026" y1="56270" x2="72026" y2="56270"/>
                        <a14:foregroundMark x1="10772" y1="67363" x2="10772" y2="67363"/>
                        <a14:foregroundMark x1="15273" y1="68810" x2="15273" y2="68810"/>
                        <a14:foregroundMark x1="19614" y1="69293" x2="19614" y2="69293"/>
                        <a14:foregroundMark x1="24759" y1="68971" x2="24759" y2="68971"/>
                        <a14:foregroundMark x1="28135" y1="68489" x2="28135" y2="68489"/>
                        <a14:foregroundMark x1="31833" y1="69453" x2="31833" y2="69453"/>
                        <a14:foregroundMark x1="35370" y1="68810" x2="35370" y2="68810"/>
                        <a14:foregroundMark x1="40032" y1="68650" x2="40032" y2="68650"/>
                        <a14:foregroundMark x1="44855" y1="68971" x2="44855" y2="68971"/>
                        <a14:foregroundMark x1="47428" y1="67524" x2="47428" y2="67524"/>
                        <a14:foregroundMark x1="51929" y1="67524" x2="51929" y2="67524"/>
                        <a14:foregroundMark x1="56752" y1="67524" x2="56752" y2="67524"/>
                        <a14:foregroundMark x1="57556" y1="66238" x2="57556" y2="66238"/>
                        <a14:foregroundMark x1="61415" y1="68006" x2="61415" y2="68006"/>
                        <a14:foregroundMark x1="67203" y1="68971" x2="67203" y2="68971"/>
                        <a14:foregroundMark x1="70096" y1="69132" x2="70096" y2="69132"/>
                        <a14:foregroundMark x1="73473" y1="67042" x2="73473" y2="67042"/>
                        <a14:foregroundMark x1="77492" y1="67042" x2="77492" y2="67042"/>
                        <a14:foregroundMark x1="79743" y1="69293" x2="79743" y2="69293"/>
                        <a14:foregroundMark x1="84244" y1="69132" x2="84244" y2="69132"/>
                        <a14:foregroundMark x1="88746" y1="68489" x2="88746" y2="68489"/>
                      </a14:backgroundRemoval>
                    </a14:imgEffect>
                  </a14:imgLayer>
                </a14:imgProps>
              </a:ext>
              <a:ext uri="{28A0092B-C50C-407E-A947-70E740481C1C}">
                <a14:useLocalDpi xmlns:a14="http://schemas.microsoft.com/office/drawing/2010/main" val="0"/>
              </a:ext>
            </a:extLst>
          </a:blip>
          <a:stretch>
            <a:fillRect/>
          </a:stretch>
        </p:blipFill>
        <p:spPr>
          <a:xfrm>
            <a:off x="4087404" y="4665217"/>
            <a:ext cx="888359" cy="888359"/>
          </a:xfrm>
          <a:prstGeom prst="rect">
            <a:avLst/>
          </a:prstGeom>
        </p:spPr>
      </p:pic>
      <p:grpSp>
        <p:nvGrpSpPr>
          <p:cNvPr id="9" name="Groupe 8">
            <a:extLst>
              <a:ext uri="{FF2B5EF4-FFF2-40B4-BE49-F238E27FC236}">
                <a16:creationId xmlns:a16="http://schemas.microsoft.com/office/drawing/2014/main" id="{16197C17-8D43-4134-AB35-03AB32F18A7C}"/>
              </a:ext>
            </a:extLst>
          </p:cNvPr>
          <p:cNvGrpSpPr/>
          <p:nvPr/>
        </p:nvGrpSpPr>
        <p:grpSpPr>
          <a:xfrm>
            <a:off x="54098" y="2856679"/>
            <a:ext cx="3620482" cy="2578760"/>
            <a:chOff x="54098" y="3664754"/>
            <a:chExt cx="3620482" cy="2578760"/>
          </a:xfrm>
        </p:grpSpPr>
        <p:pic>
          <p:nvPicPr>
            <p:cNvPr id="3" name="Image 2"/>
            <p:cNvPicPr>
              <a:picLocks noChangeAspect="1"/>
            </p:cNvPicPr>
            <p:nvPr/>
          </p:nvPicPr>
          <p:blipFill>
            <a:blip r:embed="rId8"/>
            <a:stretch>
              <a:fillRect/>
            </a:stretch>
          </p:blipFill>
          <p:spPr>
            <a:xfrm>
              <a:off x="54098" y="3664754"/>
              <a:ext cx="3620482" cy="2428606"/>
            </a:xfrm>
            <a:prstGeom prst="rect">
              <a:avLst/>
            </a:prstGeom>
          </p:spPr>
        </p:pic>
        <p:sp>
          <p:nvSpPr>
            <p:cNvPr id="8" name="Rectangle 7">
              <a:extLst>
                <a:ext uri="{FF2B5EF4-FFF2-40B4-BE49-F238E27FC236}">
                  <a16:creationId xmlns:a16="http://schemas.microsoft.com/office/drawing/2014/main" id="{44875E98-8FC3-4E72-AAB5-D7AC0D801F64}"/>
                </a:ext>
              </a:extLst>
            </p:cNvPr>
            <p:cNvSpPr/>
            <p:nvPr/>
          </p:nvSpPr>
          <p:spPr>
            <a:xfrm>
              <a:off x="54098" y="5878286"/>
              <a:ext cx="1072406" cy="36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pic>
        <p:nvPicPr>
          <p:cNvPr id="13" name="Image 12">
            <a:extLst>
              <a:ext uri="{FF2B5EF4-FFF2-40B4-BE49-F238E27FC236}">
                <a16:creationId xmlns:a16="http://schemas.microsoft.com/office/drawing/2014/main" id="{56A9F80C-1F96-445D-BF2D-3A096822B29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49327" y="4737297"/>
            <a:ext cx="623065" cy="623065"/>
          </a:xfrm>
          <a:prstGeom prst="rect">
            <a:avLst/>
          </a:prstGeom>
        </p:spPr>
      </p:pic>
      <p:sp>
        <p:nvSpPr>
          <p:cNvPr id="16" name="Espace réservé du contenu 9">
            <a:extLst>
              <a:ext uri="{FF2B5EF4-FFF2-40B4-BE49-F238E27FC236}">
                <a16:creationId xmlns:a16="http://schemas.microsoft.com/office/drawing/2014/main" id="{3BB63706-FD95-4997-9561-0F88962AFE74}"/>
              </a:ext>
            </a:extLst>
          </p:cNvPr>
          <p:cNvSpPr>
            <a:spLocks noGrp="1"/>
          </p:cNvSpPr>
          <p:nvPr>
            <p:ph idx="1"/>
          </p:nvPr>
        </p:nvSpPr>
        <p:spPr>
          <a:xfrm>
            <a:off x="-1" y="5886489"/>
            <a:ext cx="12790967" cy="870715"/>
          </a:xfrm>
        </p:spPr>
        <p:txBody>
          <a:bodyPr>
            <a:noAutofit/>
          </a:bodyPr>
          <a:lstStyle/>
          <a:p>
            <a:pPr marL="0" indent="0">
              <a:buNone/>
              <a:tabLst>
                <a:tab pos="6007100" algn="ctr"/>
                <a:tab pos="8878888" algn="l"/>
              </a:tabLst>
            </a:pPr>
            <a:r>
              <a:rPr lang="fr-FR" sz="2000" dirty="0"/>
              <a:t>region@fne-aura.org 	   f.fombonnerouvier@gmail.com 	eaudanslaville@graie.org </a:t>
            </a:r>
            <a:br>
              <a:rPr lang="fr-FR" sz="2000" dirty="0"/>
            </a:br>
            <a:r>
              <a:rPr lang="fr-FR" sz="2000" dirty="0"/>
              <a:t> 	s.auray@caue69.fr</a:t>
            </a:r>
          </a:p>
          <a:p>
            <a:pPr marL="0" indent="0">
              <a:buNone/>
            </a:pPr>
            <a:endParaRPr lang="fr-FR" sz="2000" dirty="0"/>
          </a:p>
        </p:txBody>
      </p:sp>
    </p:spTree>
    <p:extLst>
      <p:ext uri="{BB962C8B-B14F-4D97-AF65-F5344CB8AC3E}">
        <p14:creationId xmlns:p14="http://schemas.microsoft.com/office/powerpoint/2010/main" val="426018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6EA8BB4-8BF0-45CB-8867-61C8F41B15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5905" y="0"/>
            <a:ext cx="1856096" cy="1856096"/>
          </a:xfrm>
          <a:prstGeom prst="rect">
            <a:avLst/>
          </a:prstGeom>
        </p:spPr>
      </p:pic>
      <p:sp>
        <p:nvSpPr>
          <p:cNvPr id="37" name="Espace réservé du contenu 2">
            <a:extLst>
              <a:ext uri="{FF2B5EF4-FFF2-40B4-BE49-F238E27FC236}">
                <a16:creationId xmlns:a16="http://schemas.microsoft.com/office/drawing/2014/main" id="{F3DC1D66-6B8D-443E-92BA-4BCACFD855B9}"/>
              </a:ext>
            </a:extLst>
          </p:cNvPr>
          <p:cNvSpPr txBox="1">
            <a:spLocks/>
          </p:cNvSpPr>
          <p:nvPr/>
        </p:nvSpPr>
        <p:spPr>
          <a:xfrm>
            <a:off x="647581" y="2221221"/>
            <a:ext cx="11184200" cy="45574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fr-FR" sz="1800" b="1" dirty="0">
                <a:solidFill>
                  <a:schemeClr val="tx1">
                    <a:lumMod val="75000"/>
                    <a:lumOff val="25000"/>
                  </a:schemeClr>
                </a:solidFill>
              </a:rPr>
              <a:t>Pédagogie,</a:t>
            </a:r>
            <a:r>
              <a:rPr lang="fr-FR" sz="1800" dirty="0">
                <a:solidFill>
                  <a:schemeClr val="tx1">
                    <a:lumMod val="75000"/>
                    <a:lumOff val="25000"/>
                  </a:schemeClr>
                </a:solidFill>
              </a:rPr>
              <a:t> vidéos, synthèses et illustrations Méli-Mélo </a:t>
            </a:r>
            <a:r>
              <a:rPr lang="fr-FR" sz="1400" dirty="0">
                <a:solidFill>
                  <a:schemeClr val="tx1">
                    <a:lumMod val="75000"/>
                    <a:lumOff val="25000"/>
                  </a:schemeClr>
                </a:solidFill>
              </a:rPr>
              <a:t>: </a:t>
            </a:r>
            <a:r>
              <a:rPr lang="fr-FR" sz="1400" dirty="0">
                <a:solidFill>
                  <a:schemeClr val="tx1">
                    <a:lumMod val="75000"/>
                    <a:lumOff val="25000"/>
                  </a:schemeClr>
                </a:solidFill>
                <a:hlinkClick r:id="rId4"/>
              </a:rPr>
              <a:t>http://www.graie.org/eaumelimelo/</a:t>
            </a:r>
            <a:r>
              <a:rPr lang="fr-FR" sz="1400" dirty="0">
                <a:solidFill>
                  <a:schemeClr val="tx1">
                    <a:lumMod val="75000"/>
                    <a:lumOff val="25000"/>
                  </a:schemeClr>
                </a:solidFill>
              </a:rPr>
              <a:t>  </a:t>
            </a:r>
          </a:p>
          <a:p>
            <a:pPr>
              <a:lnSpc>
                <a:spcPct val="120000"/>
              </a:lnSpc>
            </a:pPr>
            <a:r>
              <a:rPr lang="fr-FR" sz="1800" b="1" dirty="0">
                <a:solidFill>
                  <a:schemeClr val="tx1">
                    <a:lumMod val="75000"/>
                    <a:lumOff val="25000"/>
                  </a:schemeClr>
                </a:solidFill>
              </a:rPr>
              <a:t>Observatoire</a:t>
            </a:r>
            <a:r>
              <a:rPr lang="fr-FR" sz="1800" dirty="0">
                <a:solidFill>
                  <a:schemeClr val="tx1">
                    <a:lumMod val="75000"/>
                    <a:lumOff val="25000"/>
                  </a:schemeClr>
                </a:solidFill>
              </a:rPr>
              <a:t> régional des opérations exemplaires </a:t>
            </a:r>
            <a:r>
              <a:rPr lang="fr-FR" sz="1400" dirty="0">
                <a:solidFill>
                  <a:schemeClr val="tx1">
                    <a:lumMod val="75000"/>
                    <a:lumOff val="25000"/>
                  </a:schemeClr>
                </a:solidFill>
              </a:rPr>
              <a:t>: </a:t>
            </a:r>
            <a:r>
              <a:rPr lang="fr-FR" sz="1400" dirty="0">
                <a:solidFill>
                  <a:schemeClr val="tx1">
                    <a:lumMod val="75000"/>
                    <a:lumOff val="25000"/>
                  </a:schemeClr>
                </a:solidFill>
                <a:hlinkClick r:id="rId5"/>
              </a:rPr>
              <a:t>https://asso.graie.org/portail/observatoire-regional-operations-exemplaires-gestion-eaux-pluviales/</a:t>
            </a:r>
            <a:r>
              <a:rPr lang="fr-FR" sz="1400" dirty="0">
                <a:solidFill>
                  <a:schemeClr val="tx1">
                    <a:lumMod val="75000"/>
                    <a:lumOff val="25000"/>
                  </a:schemeClr>
                </a:solidFill>
              </a:rPr>
              <a:t> </a:t>
            </a:r>
          </a:p>
          <a:p>
            <a:pPr>
              <a:lnSpc>
                <a:spcPct val="120000"/>
              </a:lnSpc>
            </a:pPr>
            <a:r>
              <a:rPr lang="fr-FR" sz="1800" b="1" dirty="0">
                <a:solidFill>
                  <a:schemeClr val="tx1">
                    <a:lumMod val="75000"/>
                    <a:lumOff val="25000"/>
                  </a:schemeClr>
                </a:solidFill>
              </a:rPr>
              <a:t>Sensibilisation et outils scientifiques et techniques,</a:t>
            </a:r>
            <a:r>
              <a:rPr lang="fr-FR" sz="1800" dirty="0">
                <a:solidFill>
                  <a:schemeClr val="tx1">
                    <a:lumMod val="75000"/>
                    <a:lumOff val="25000"/>
                  </a:schemeClr>
                </a:solidFill>
              </a:rPr>
              <a:t> Vrai ou Faux ?, guides, etc. : </a:t>
            </a:r>
            <a:r>
              <a:rPr lang="fr-FR" sz="1400" dirty="0">
                <a:solidFill>
                  <a:schemeClr val="tx1">
                    <a:lumMod val="75000"/>
                    <a:lumOff val="25000"/>
                  </a:schemeClr>
                </a:solidFill>
                <a:hlinkClick r:id="rId6"/>
              </a:rPr>
              <a:t>https://www.graie.org/graie/graiedoc/doc_telech/GRAIE_OutilsSupportsPedagogiques_EauxPluvialesAmenagement.pdf</a:t>
            </a:r>
            <a:r>
              <a:rPr lang="fr-FR" sz="1400" dirty="0">
                <a:solidFill>
                  <a:schemeClr val="tx1">
                    <a:lumMod val="75000"/>
                    <a:lumOff val="25000"/>
                  </a:schemeClr>
                </a:solidFill>
              </a:rPr>
              <a:t> </a:t>
            </a:r>
          </a:p>
          <a:p>
            <a:pPr algn="just">
              <a:lnSpc>
                <a:spcPct val="120000"/>
              </a:lnSpc>
              <a:tabLst>
                <a:tab pos="360363" algn="l"/>
              </a:tabLst>
            </a:pPr>
            <a:r>
              <a:rPr lang="fr-FR" sz="1800" b="1" dirty="0">
                <a:solidFill>
                  <a:schemeClr val="tx1">
                    <a:lumMod val="75000"/>
                    <a:lumOff val="25000"/>
                  </a:schemeClr>
                </a:solidFill>
              </a:rPr>
              <a:t>Réseaux d’acteurs, d’experts, d’ambassadeurs </a:t>
            </a:r>
            <a:r>
              <a:rPr lang="fr-FR" sz="1800" dirty="0">
                <a:solidFill>
                  <a:schemeClr val="tx1">
                    <a:lumMod val="75000"/>
                    <a:lumOff val="25000"/>
                  </a:schemeClr>
                </a:solidFill>
              </a:rPr>
              <a:t>:</a:t>
            </a:r>
          </a:p>
          <a:p>
            <a:pPr lvl="1" algn="just">
              <a:lnSpc>
                <a:spcPct val="120000"/>
              </a:lnSpc>
            </a:pPr>
            <a:r>
              <a:rPr lang="fr-FR" sz="1600" dirty="0">
                <a:solidFill>
                  <a:schemeClr val="tx1">
                    <a:lumMod val="75000"/>
                    <a:lumOff val="25000"/>
                  </a:schemeClr>
                </a:solidFill>
              </a:rPr>
              <a:t>l’observatoire de terrain en hydrologie urbaine </a:t>
            </a:r>
            <a:r>
              <a:rPr lang="fr-FR" sz="1400" dirty="0">
                <a:solidFill>
                  <a:schemeClr val="tx1">
                    <a:lumMod val="75000"/>
                    <a:lumOff val="25000"/>
                  </a:schemeClr>
                </a:solidFill>
                <a:hlinkClick r:id="rId7"/>
              </a:rPr>
              <a:t>http://www.graie.org/othu/</a:t>
            </a:r>
            <a:endParaRPr lang="fr-FR" sz="1600" dirty="0">
              <a:solidFill>
                <a:schemeClr val="tx1">
                  <a:lumMod val="75000"/>
                  <a:lumOff val="25000"/>
                </a:schemeClr>
              </a:solidFill>
            </a:endParaRPr>
          </a:p>
          <a:p>
            <a:pPr lvl="1" algn="just">
              <a:lnSpc>
                <a:spcPct val="120000"/>
              </a:lnSpc>
            </a:pPr>
            <a:r>
              <a:rPr lang="fr-FR" sz="1600" dirty="0">
                <a:solidFill>
                  <a:schemeClr val="tx1">
                    <a:lumMod val="75000"/>
                    <a:lumOff val="25000"/>
                  </a:schemeClr>
                </a:solidFill>
              </a:rPr>
              <a:t>Les territoires Eaux-responsables </a:t>
            </a:r>
            <a:r>
              <a:rPr lang="fr-FR" sz="1400" dirty="0">
                <a:solidFill>
                  <a:schemeClr val="tx1">
                    <a:lumMod val="75000"/>
                    <a:lumOff val="25000"/>
                  </a:schemeClr>
                </a:solidFill>
                <a:hlinkClick r:id="rId8"/>
              </a:rPr>
              <a:t>https://asso.graie.org/portail/signature-principes-iwa/</a:t>
            </a:r>
            <a:endParaRPr lang="fr-FR" sz="1400" dirty="0">
              <a:solidFill>
                <a:schemeClr val="tx1">
                  <a:lumMod val="75000"/>
                  <a:lumOff val="25000"/>
                </a:schemeClr>
              </a:solidFill>
            </a:endParaRPr>
          </a:p>
          <a:p>
            <a:pPr lvl="1" algn="just">
              <a:lnSpc>
                <a:spcPct val="120000"/>
              </a:lnSpc>
            </a:pPr>
            <a:r>
              <a:rPr lang="fr-FR" sz="1600" dirty="0">
                <a:solidFill>
                  <a:schemeClr val="tx1">
                    <a:lumMod val="75000"/>
                    <a:lumOff val="25000"/>
                  </a:schemeClr>
                </a:solidFill>
              </a:rPr>
              <a:t>Les groupes de travail régionaux </a:t>
            </a:r>
            <a:r>
              <a:rPr lang="fr-FR" sz="1400" dirty="0">
                <a:solidFill>
                  <a:schemeClr val="tx1">
                    <a:lumMod val="75000"/>
                    <a:lumOff val="25000"/>
                  </a:schemeClr>
                </a:solidFill>
                <a:hlinkClick r:id="rId9"/>
              </a:rPr>
              <a:t>https://asso.graie.org/portail/animationregionale/groupesdetravail/</a:t>
            </a:r>
            <a:r>
              <a:rPr lang="fr-FR" sz="1400" dirty="0">
                <a:solidFill>
                  <a:schemeClr val="tx1">
                    <a:lumMod val="75000"/>
                    <a:lumOff val="25000"/>
                  </a:schemeClr>
                </a:solidFill>
              </a:rPr>
              <a:t> </a:t>
            </a:r>
            <a:endParaRPr lang="fr-FR" sz="1600" dirty="0">
              <a:solidFill>
                <a:schemeClr val="tx1">
                  <a:lumMod val="75000"/>
                  <a:lumOff val="25000"/>
                </a:schemeClr>
              </a:solidFill>
            </a:endParaRPr>
          </a:p>
        </p:txBody>
      </p:sp>
      <p:sp>
        <p:nvSpPr>
          <p:cNvPr id="2" name="Titre 1">
            <a:extLst>
              <a:ext uri="{FF2B5EF4-FFF2-40B4-BE49-F238E27FC236}">
                <a16:creationId xmlns:a16="http://schemas.microsoft.com/office/drawing/2014/main" id="{98822C7E-2087-4807-B704-09701B8CE8E2}"/>
              </a:ext>
            </a:extLst>
          </p:cNvPr>
          <p:cNvSpPr>
            <a:spLocks noGrp="1"/>
          </p:cNvSpPr>
          <p:nvPr>
            <p:ph type="title"/>
          </p:nvPr>
        </p:nvSpPr>
        <p:spPr>
          <a:xfrm>
            <a:off x="348343" y="365125"/>
            <a:ext cx="11005457" cy="1325563"/>
          </a:xfrm>
        </p:spPr>
        <p:txBody>
          <a:bodyPr>
            <a:normAutofit/>
          </a:bodyPr>
          <a:lstStyle/>
          <a:p>
            <a:pPr algn="ctr"/>
            <a:r>
              <a:rPr lang="fr-FR" sz="3200" dirty="0">
                <a:solidFill>
                  <a:srgbClr val="6666FF"/>
                </a:solidFill>
              </a:rPr>
              <a:t>Pour aller plus loin… nos ressources !</a:t>
            </a:r>
          </a:p>
        </p:txBody>
      </p:sp>
      <p:pic>
        <p:nvPicPr>
          <p:cNvPr id="32" name="Image 31">
            <a:extLst>
              <a:ext uri="{FF2B5EF4-FFF2-40B4-BE49-F238E27FC236}">
                <a16:creationId xmlns:a16="http://schemas.microsoft.com/office/drawing/2014/main" id="{D1AED135-9F9C-4CD8-ADBB-E5BF0544299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8343" y="609905"/>
            <a:ext cx="1577730" cy="676281"/>
          </a:xfrm>
          <a:prstGeom prst="rect">
            <a:avLst/>
          </a:prstGeom>
        </p:spPr>
      </p:pic>
      <p:sp>
        <p:nvSpPr>
          <p:cNvPr id="38" name="Rectangle 37">
            <a:extLst>
              <a:ext uri="{FF2B5EF4-FFF2-40B4-BE49-F238E27FC236}">
                <a16:creationId xmlns:a16="http://schemas.microsoft.com/office/drawing/2014/main" id="{101B6044-4E20-474C-AE1B-6D75E1F65DE4}"/>
              </a:ext>
            </a:extLst>
          </p:cNvPr>
          <p:cNvSpPr/>
          <p:nvPr/>
        </p:nvSpPr>
        <p:spPr>
          <a:xfrm>
            <a:off x="1694576" y="24791"/>
            <a:ext cx="8802847" cy="646331"/>
          </a:xfrm>
          <a:prstGeom prst="rect">
            <a:avLst/>
          </a:prstGeom>
        </p:spPr>
        <p:txBody>
          <a:bodyPr wrap="square">
            <a:spAutoFit/>
          </a:bodyPr>
          <a:lstStyle/>
          <a:p>
            <a:pPr algn="ctr"/>
            <a:r>
              <a:rPr lang="fr-FR" dirty="0">
                <a:solidFill>
                  <a:srgbClr val="CCCCFF"/>
                </a:solidFill>
                <a:latin typeface="Bookman Old Style" panose="02050604050505020204" pitchFamily="18" charset="0"/>
              </a:rPr>
              <a:t>Rendre les villes perméables - Journée d'échanges mercredi 29 septembre, Lyon - AERMC</a:t>
            </a:r>
          </a:p>
        </p:txBody>
      </p:sp>
    </p:spTree>
    <p:extLst>
      <p:ext uri="{BB962C8B-B14F-4D97-AF65-F5344CB8AC3E}">
        <p14:creationId xmlns:p14="http://schemas.microsoft.com/office/powerpoint/2010/main" val="38096446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CC2D17F5184B4BA23A1874DEA49F88" ma:contentTypeVersion="14" ma:contentTypeDescription="Create a new document." ma:contentTypeScope="" ma:versionID="381e454309f2227fef32e7c5e3249a52">
  <xsd:schema xmlns:xsd="http://www.w3.org/2001/XMLSchema" xmlns:xs="http://www.w3.org/2001/XMLSchema" xmlns:p="http://schemas.microsoft.com/office/2006/metadata/properties" xmlns:ns3="3bb3d58e-f4c7-4420-b753-6368fa69a19c" xmlns:ns4="771725fc-0b91-4e2c-b7a2-957438f082d3" targetNamespace="http://schemas.microsoft.com/office/2006/metadata/properties" ma:root="true" ma:fieldsID="a97a460c95e03a8c25b54463b435d055" ns3:_="" ns4:_="">
    <xsd:import namespace="3bb3d58e-f4c7-4420-b753-6368fa69a19c"/>
    <xsd:import namespace="771725fc-0b91-4e2c-b7a2-957438f082d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3d58e-f4c7-4420-b753-6368fa69a1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1725fc-0b91-4e2c-b7a2-957438f082d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008D8F-270A-41A2-AECA-08018DD02A36}">
  <ds:schemaRefs>
    <ds:schemaRef ds:uri="http://schemas.microsoft.com/sharepoint/v3/contenttype/forms"/>
  </ds:schemaRefs>
</ds:datastoreItem>
</file>

<file path=customXml/itemProps2.xml><?xml version="1.0" encoding="utf-8"?>
<ds:datastoreItem xmlns:ds="http://schemas.openxmlformats.org/officeDocument/2006/customXml" ds:itemID="{A6E28147-1516-4D7E-A6D1-76E9A77DE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3d58e-f4c7-4420-b753-6368fa69a19c"/>
    <ds:schemaRef ds:uri="771725fc-0b91-4e2c-b7a2-957438f08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593735-F666-48CB-B88D-F16D498E7B50}">
  <ds:schemaRefs>
    <ds:schemaRef ds:uri="http://purl.org/dc/elements/1.1/"/>
    <ds:schemaRef ds:uri="http://schemas.microsoft.com/office/2006/metadata/properties"/>
    <ds:schemaRef ds:uri="771725fc-0b91-4e2c-b7a2-957438f082d3"/>
    <ds:schemaRef ds:uri="3bb3d58e-f4c7-4420-b753-6368fa69a19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4294</TotalTime>
  <Words>2961</Words>
  <Application>Microsoft Office PowerPoint</Application>
  <PresentationFormat>Grand écran</PresentationFormat>
  <Paragraphs>243</Paragraphs>
  <Slides>11</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Aharoni</vt:lpstr>
      <vt:lpstr>Arial</vt:lpstr>
      <vt:lpstr>Bahnschrift</vt:lpstr>
      <vt:lpstr>Bookman Old Style</vt:lpstr>
      <vt:lpstr>Calibri</vt:lpstr>
      <vt:lpstr>Tahoma</vt:lpstr>
      <vt:lpstr>Wingdings</vt:lpstr>
      <vt:lpstr>Thème Office</vt:lpstr>
      <vt:lpstr>Trois organismes pour accompagner les territoires vers une gestion intégrée des eaux pluviales</vt:lpstr>
      <vt:lpstr>Complémentarité</vt:lpstr>
      <vt:lpstr>Mise en synergie</vt:lpstr>
      <vt:lpstr>Nos modes de faire pour accompagner les territoires</vt:lpstr>
      <vt:lpstr>Nos modes de faire pour accompagner les territoires</vt:lpstr>
      <vt:lpstr>Nos modes de faire  pour accompagner les territoires  </vt:lpstr>
      <vt:lpstr>Pour vous accompagner - aborder avec vous la gestion intégrée des eaux pluviales </vt:lpstr>
      <vt:lpstr>Merci de votre attention ! Contactez-nous !</vt:lpstr>
      <vt:lpstr>Pour aller plus loin… nos ressources !</vt:lpstr>
      <vt:lpstr>Pour aller plus loin… nos ressources !</vt:lpstr>
      <vt:lpstr>Pour aller plus loin… nos ressources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Accompagnement des territoires pour la désimperméabilisation</dc:title>
  <dc:creator>Emma Thebault</dc:creator>
  <cp:lastModifiedBy>Emma Thebault</cp:lastModifiedBy>
  <cp:revision>556</cp:revision>
  <cp:lastPrinted>2021-09-28T13:48:46Z</cp:lastPrinted>
  <dcterms:created xsi:type="dcterms:W3CDTF">2021-07-27T13:51:30Z</dcterms:created>
  <dcterms:modified xsi:type="dcterms:W3CDTF">2021-10-14T13:04:43Z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0x01010055CC2D17F5184B4BA23A1874DEA49F88</vt:lpwstr>
  </property>
</Properties>
</file>