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4" r:id="rId3"/>
    <p:sldId id="285" r:id="rId4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2880" y="5364804"/>
            <a:ext cx="12374880" cy="1309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085088" y="300484"/>
            <a:ext cx="4120586" cy="2117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54551" y="2460685"/>
            <a:ext cx="8495274" cy="96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SOLUTIONS </a:t>
            </a:r>
            <a:r>
              <a:rPr lang="fr-FR" altLang="fr-FR" sz="2200" b="1" spc="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INNOVANTES A BAS COUT </a:t>
            </a:r>
            <a: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altLang="fr-FR" sz="2200" b="1" spc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POUR </a:t>
            </a:r>
            <a:r>
              <a:rPr lang="fr-FR" altLang="fr-FR" sz="2200" b="1" spc="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LE SUIVI DES SYSTEMES DE GESTION DES EAUX URBAINES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507" y="670415"/>
            <a:ext cx="1514636" cy="1356037"/>
          </a:xfrm>
          <a:prstGeom prst="rect">
            <a:avLst/>
          </a:prstGeom>
        </p:spPr>
      </p:pic>
      <p:pic>
        <p:nvPicPr>
          <p:cNvPr id="6" name="Picture 5" descr="Description : OTHU_coulsansfo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562" y="859396"/>
            <a:ext cx="1975539" cy="1013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14" y="5625654"/>
            <a:ext cx="910312" cy="9103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6" r="27991" b="31618"/>
          <a:stretch/>
        </p:blipFill>
        <p:spPr>
          <a:xfrm>
            <a:off x="1041574" y="5537694"/>
            <a:ext cx="922175" cy="90993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59"/>
          <a:stretch/>
        </p:blipFill>
        <p:spPr>
          <a:xfrm>
            <a:off x="8606719" y="5996272"/>
            <a:ext cx="989642" cy="39636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7"/>
          <a:srcRect t="25162" b="24868"/>
          <a:stretch/>
        </p:blipFill>
        <p:spPr>
          <a:xfrm>
            <a:off x="2304583" y="5996060"/>
            <a:ext cx="1255837" cy="36083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650" y="5913475"/>
            <a:ext cx="1289133" cy="51307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14" y="6007573"/>
            <a:ext cx="1175674" cy="3248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95" y="5970153"/>
            <a:ext cx="1826461" cy="47747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21648" y="2096447"/>
            <a:ext cx="2603062" cy="221537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/>
          <a:srcRect t="15248"/>
          <a:stretch/>
        </p:blipFill>
        <p:spPr>
          <a:xfrm>
            <a:off x="436591" y="433129"/>
            <a:ext cx="4099915" cy="142089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28" y="5799037"/>
            <a:ext cx="1124179" cy="67994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476601" y="248463"/>
            <a:ext cx="333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ACCORD CADRE RECHERCHE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386954" y="5004498"/>
            <a:ext cx="250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2019/2021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0" y="4894027"/>
            <a:ext cx="776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Pilotage : </a:t>
            </a:r>
            <a:r>
              <a:rPr lang="fr-FR" dirty="0" err="1" smtClean="0"/>
              <a:t>Oldrich</a:t>
            </a:r>
            <a:r>
              <a:rPr lang="fr-FR" dirty="0" smtClean="0"/>
              <a:t> </a:t>
            </a:r>
            <a:r>
              <a:rPr lang="fr-FR" dirty="0" err="1" smtClean="0"/>
              <a:t>Navratil</a:t>
            </a:r>
            <a:r>
              <a:rPr lang="fr-FR" dirty="0" smtClean="0"/>
              <a:t>, EVS et Laëtitia Bacot , </a:t>
            </a:r>
            <a:r>
              <a:rPr lang="fr-FR" dirty="0" err="1" smtClean="0"/>
              <a:t>Graie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9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611880" y="164993"/>
            <a:ext cx="8439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900" b="1" dirty="0"/>
              <a:t>Ce </a:t>
            </a:r>
            <a:r>
              <a:rPr lang="fr-FR" sz="1900" b="1" dirty="0" smtClean="0"/>
              <a:t>projet de recherche de </a:t>
            </a:r>
            <a:r>
              <a:rPr lang="fr-FR" sz="1900" b="1" dirty="0"/>
              <a:t>24 mois vise </a:t>
            </a:r>
            <a:r>
              <a:rPr lang="fr-FR" sz="1900" b="1" dirty="0" smtClean="0"/>
              <a:t>: </a:t>
            </a:r>
            <a:r>
              <a:rPr lang="fr-FR" sz="1900" b="1" u="sng" dirty="0" smtClean="0">
                <a:solidFill>
                  <a:srgbClr val="00B0F0"/>
                </a:solidFill>
              </a:rPr>
              <a:t>à </a:t>
            </a:r>
            <a:r>
              <a:rPr lang="fr-FR" sz="1900" b="1" u="sng" dirty="0">
                <a:solidFill>
                  <a:srgbClr val="00B0F0"/>
                </a:solidFill>
              </a:rPr>
              <a:t>concevoir et/ou évaluer </a:t>
            </a:r>
            <a:r>
              <a:rPr lang="fr-FR" sz="1900" b="1" dirty="0" smtClean="0">
                <a:solidFill>
                  <a:srgbClr val="00B0F0"/>
                </a:solidFill>
              </a:rPr>
              <a:t>des </a:t>
            </a:r>
            <a:r>
              <a:rPr lang="fr-FR" sz="1900" b="1" dirty="0">
                <a:solidFill>
                  <a:srgbClr val="00B0F0"/>
                </a:solidFill>
              </a:rPr>
              <a:t>systèmes innovants et économes pour la surveillance/gestion de la quantité et de la qualité des eaux pluviales (EP) en différents points d’un système d’assainissement. </a:t>
            </a:r>
            <a:endParaRPr lang="fr-FR" sz="1900" b="1" dirty="0" smtClean="0">
              <a:solidFill>
                <a:srgbClr val="00B0F0"/>
              </a:solidFill>
            </a:endParaRPr>
          </a:p>
          <a:p>
            <a:r>
              <a:rPr lang="fr-FR" sz="1900" dirty="0" smtClean="0"/>
              <a:t>Ces </a:t>
            </a:r>
            <a:r>
              <a:rPr lang="fr-FR" sz="1900" dirty="0"/>
              <a:t>chaînes de métrologiques ou systèmes, allant de l’acquisition in-situ (capteur) au stockage de la donnée chez le </a:t>
            </a:r>
            <a:r>
              <a:rPr lang="fr-FR" sz="1900" dirty="0" smtClean="0"/>
              <a:t>gestionnaire</a:t>
            </a:r>
            <a:br>
              <a:rPr lang="fr-FR" sz="1900" dirty="0" smtClean="0"/>
            </a:br>
            <a:endParaRPr lang="fr-FR" sz="1900" dirty="0"/>
          </a:p>
          <a:p>
            <a:r>
              <a:rPr lang="fr-FR" sz="1900" b="1" u="sng" dirty="0" smtClean="0"/>
              <a:t>Les </a:t>
            </a:r>
            <a:r>
              <a:rPr lang="fr-FR" sz="1900" b="1" u="sng" dirty="0"/>
              <a:t>objectifs pratiques et scientifiques</a:t>
            </a:r>
            <a:r>
              <a:rPr lang="fr-FR" sz="1900" dirty="0"/>
              <a:t> seront : </a:t>
            </a:r>
          </a:p>
          <a:p>
            <a:r>
              <a:rPr lang="fr-FR" sz="1900" b="1" dirty="0" smtClean="0">
                <a:sym typeface="Wingdings 3" panose="05040102010807070707" pitchFamily="18" charset="2"/>
              </a:rPr>
              <a:t></a:t>
            </a:r>
            <a:r>
              <a:rPr lang="fr-FR" sz="1900" b="1" dirty="0" err="1" smtClean="0">
                <a:solidFill>
                  <a:schemeClr val="accent4"/>
                </a:solidFill>
              </a:rPr>
              <a:t>Evaluer</a:t>
            </a:r>
            <a:r>
              <a:rPr lang="fr-FR" sz="1900" b="1" dirty="0" smtClean="0">
                <a:solidFill>
                  <a:schemeClr val="accent4"/>
                </a:solidFill>
              </a:rPr>
              <a:t> </a:t>
            </a:r>
            <a:r>
              <a:rPr lang="fr-FR" sz="1900" b="1" dirty="0">
                <a:solidFill>
                  <a:schemeClr val="accent4"/>
                </a:solidFill>
              </a:rPr>
              <a:t>et informer l'intérêt et les bénéfices de technologies bas coût, open-source et </a:t>
            </a:r>
            <a:r>
              <a:rPr lang="fr-FR" sz="1900" b="1" dirty="0" err="1">
                <a:solidFill>
                  <a:schemeClr val="accent4"/>
                </a:solidFill>
              </a:rPr>
              <a:t>IoT</a:t>
            </a:r>
            <a:r>
              <a:rPr lang="fr-FR" sz="1900" b="1" dirty="0">
                <a:solidFill>
                  <a:schemeClr val="accent4"/>
                </a:solidFill>
              </a:rPr>
              <a:t> en matière de gestion des eaux pluviales </a:t>
            </a:r>
            <a:r>
              <a:rPr lang="fr-FR" sz="1900" dirty="0"/>
              <a:t>en testant/expérimentant des systèmes pour envisager au mieux leur utilisation pratique (scientifique ou opérationnelle) </a:t>
            </a:r>
            <a:r>
              <a:rPr lang="fr-FR" sz="1900" dirty="0" smtClean="0"/>
              <a:t/>
            </a:r>
            <a:br>
              <a:rPr lang="fr-FR" sz="1900" dirty="0" smtClean="0"/>
            </a:br>
            <a:r>
              <a:rPr lang="fr-FR" sz="1900" dirty="0"/>
              <a:t/>
            </a:r>
            <a:br>
              <a:rPr lang="fr-FR" sz="1900" dirty="0"/>
            </a:br>
            <a:r>
              <a:rPr lang="fr-FR" sz="1900" b="1" dirty="0">
                <a:sym typeface="Wingdings 3" panose="05040102010807070707" pitchFamily="18" charset="2"/>
              </a:rPr>
              <a:t> </a:t>
            </a:r>
            <a:r>
              <a:rPr lang="fr-FR" sz="1900" b="1" dirty="0" smtClean="0">
                <a:solidFill>
                  <a:schemeClr val="accent4"/>
                </a:solidFill>
              </a:rPr>
              <a:t>Donner </a:t>
            </a:r>
            <a:r>
              <a:rPr lang="fr-FR" sz="1900" b="1" dirty="0">
                <a:solidFill>
                  <a:schemeClr val="accent4"/>
                </a:solidFill>
              </a:rPr>
              <a:t>de la lisibilité sur ce qu'on peut attendre de ces systèmes</a:t>
            </a:r>
            <a:r>
              <a:rPr lang="fr-FR" sz="1900" b="1" dirty="0"/>
              <a:t>, </a:t>
            </a:r>
            <a:r>
              <a:rPr lang="fr-FR" sz="1900" dirty="0"/>
              <a:t>notamment par </a:t>
            </a:r>
            <a:r>
              <a:rPr lang="fr-FR" sz="1900" dirty="0" smtClean="0"/>
              <a:t>des recommandations </a:t>
            </a:r>
            <a:r>
              <a:rPr lang="fr-FR" sz="1900" dirty="0"/>
              <a:t>sur le choix du système d’acquisition et du capteur en fonction de son utilisation (qualité et fréquence de la mesure attendue), de son installation, de son environnement (source d’énergie, réseaux à proximité), etc</a:t>
            </a:r>
            <a:r>
              <a:rPr lang="fr-FR" sz="1900" dirty="0" smtClean="0"/>
              <a:t>.</a:t>
            </a:r>
            <a:br>
              <a:rPr lang="fr-FR" sz="1900" dirty="0" smtClean="0"/>
            </a:br>
            <a:endParaRPr lang="fr-FR" sz="1900" dirty="0"/>
          </a:p>
          <a:p>
            <a:r>
              <a:rPr lang="fr-FR" sz="1900" b="1" dirty="0" smtClean="0">
                <a:sym typeface="Wingdings 3" panose="05040102010807070707" pitchFamily="18" charset="2"/>
              </a:rPr>
              <a:t></a:t>
            </a:r>
            <a:r>
              <a:rPr lang="fr-FR" sz="1900" b="1" dirty="0" smtClean="0">
                <a:solidFill>
                  <a:schemeClr val="accent4"/>
                </a:solidFill>
              </a:rPr>
              <a:t>Guider </a:t>
            </a:r>
            <a:r>
              <a:rPr lang="fr-FR" sz="1900" b="1" dirty="0">
                <a:solidFill>
                  <a:schemeClr val="accent4"/>
                </a:solidFill>
              </a:rPr>
              <a:t>les utilisateurs sur comment tirer avantage de cette nouvelle technologie en fonction de leurs objectifs.</a:t>
            </a:r>
            <a:r>
              <a:rPr lang="fr-FR" sz="1900" dirty="0">
                <a:solidFill>
                  <a:schemeClr val="accent4"/>
                </a:solidFill>
              </a:rPr>
              <a:t> </a:t>
            </a:r>
            <a:r>
              <a:rPr lang="fr-FR" sz="1900" dirty="0" smtClean="0"/>
              <a:t>Production </a:t>
            </a:r>
            <a:r>
              <a:rPr lang="fr-FR" sz="1900" dirty="0"/>
              <a:t>notamment de tutoriels et </a:t>
            </a:r>
            <a:r>
              <a:rPr lang="fr-FR" sz="1900" dirty="0" smtClean="0"/>
              <a:t>réflexion </a:t>
            </a:r>
            <a:r>
              <a:rPr lang="fr-FR" sz="1900" dirty="0"/>
              <a:t>sur la construction de formation </a:t>
            </a:r>
            <a:r>
              <a:rPr lang="fr-FR" sz="1900" b="1" dirty="0" smtClean="0"/>
              <a:t>.... C’est </a:t>
            </a:r>
            <a:r>
              <a:rPr lang="fr-FR" sz="1900" b="1" dirty="0"/>
              <a:t>un changement de paradigme pour le suivi des ouvrages  !</a:t>
            </a:r>
            <a:r>
              <a:rPr lang="fr-FR" sz="1900" dirty="0"/>
              <a:t> </a:t>
            </a:r>
          </a:p>
          <a:p>
            <a:r>
              <a:rPr lang="fr-FR" sz="1900" dirty="0"/>
              <a:t/>
            </a:r>
            <a:br>
              <a:rPr lang="fr-FR" sz="1900" dirty="0"/>
            </a:br>
            <a:endParaRPr lang="fr-FR" sz="19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t="15248"/>
          <a:stretch/>
        </p:blipFill>
        <p:spPr>
          <a:xfrm>
            <a:off x="143587" y="164993"/>
            <a:ext cx="3166145" cy="109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0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tache du Programme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035552" y="410802"/>
            <a:ext cx="7559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4"/>
                </a:solidFill>
              </a:rPr>
              <a:t>Identifier les besoins et les objectifs à partir d’une collecte des attentes des opérationnels, puis choisir les systèmes à étudier à partir d’une analyse multicritère</a:t>
            </a:r>
          </a:p>
          <a:p>
            <a:r>
              <a:rPr lang="fr-FR" b="1" u="sng" dirty="0" smtClean="0">
                <a:solidFill>
                  <a:srgbClr val="00B0F0"/>
                </a:solidFill>
              </a:rPr>
              <a:t>ETAPE </a:t>
            </a:r>
            <a:r>
              <a:rPr lang="fr-FR" b="1" u="sng" dirty="0">
                <a:solidFill>
                  <a:srgbClr val="00B0F0"/>
                </a:solidFill>
              </a:rPr>
              <a:t>1 : </a:t>
            </a:r>
            <a:r>
              <a:rPr lang="fr-FR" dirty="0" smtClean="0"/>
              <a:t>collecte des </a:t>
            </a:r>
            <a:r>
              <a:rPr lang="fr-FR" dirty="0"/>
              <a:t>besoins des opérationnels, et </a:t>
            </a:r>
          </a:p>
          <a:p>
            <a:r>
              <a:rPr lang="fr-FR" b="1" u="sng" dirty="0" smtClean="0">
                <a:solidFill>
                  <a:srgbClr val="00B0F0"/>
                </a:solidFill>
              </a:rPr>
              <a:t>ETAPE </a:t>
            </a:r>
            <a:r>
              <a:rPr lang="fr-FR" b="1" u="sng" dirty="0">
                <a:solidFill>
                  <a:srgbClr val="00B0F0"/>
                </a:solidFill>
              </a:rPr>
              <a:t>2 : </a:t>
            </a:r>
            <a:r>
              <a:rPr lang="fr-FR" dirty="0" smtClean="0"/>
              <a:t>choix des </a:t>
            </a:r>
            <a:r>
              <a:rPr lang="fr-FR" dirty="0"/>
              <a:t>systèmes à développer à partir d’une analyse multicritère intégrant 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70824" y="2339078"/>
            <a:ext cx="7468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Pour enrichir l’</a:t>
            </a:r>
            <a:r>
              <a:rPr lang="fr-FR" sz="2400" b="1" dirty="0"/>
              <a:t>é</a:t>
            </a:r>
            <a:r>
              <a:rPr lang="fr-FR" sz="2400" b="1" dirty="0" smtClean="0"/>
              <a:t>tape 1 – lancement d’un Questionnaire  piloté par le </a:t>
            </a:r>
            <a:r>
              <a:rPr lang="fr-FR" sz="2400" b="1" dirty="0" err="1" smtClean="0"/>
              <a:t>Graie</a:t>
            </a:r>
            <a:r>
              <a:rPr lang="fr-FR" sz="2400" b="1" dirty="0" smtClean="0"/>
              <a:t> et ǼGIR – structuré en 3 parties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970824" y="3274445"/>
            <a:ext cx="5359609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</a:pPr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</a:t>
            </a:r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VOTRE EXPERIENCE ACTUELLE : </a:t>
            </a:r>
            <a:r>
              <a:rPr lang="fr-FR" b="1" dirty="0" smtClean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EP et </a:t>
            </a:r>
            <a:r>
              <a:rPr lang="fr-FR" b="1" dirty="0" err="1" smtClean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Autosurveillance</a:t>
            </a:r>
            <a:endParaRPr lang="fr-FR" b="1" dirty="0">
              <a:solidFill>
                <a:srgbClr val="00B0F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0824" y="38085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</a:t>
            </a:r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 SOLUTIONS INNOVANTES - BAS-COUT, LIBRES, CONNECTEES – </a:t>
            </a:r>
            <a:r>
              <a:rPr lang="fr-FR" b="1" dirty="0" smtClean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SUIVI DES SYSTEMES DE GESTION DES EAUX </a:t>
            </a:r>
            <a:r>
              <a:rPr lang="fr-FR" b="1" dirty="0" smtClean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URBAINES – votre avis et vos REX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0824" y="4892294"/>
            <a:ext cx="536653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S"/>
            </a:pPr>
            <a:r>
              <a:rPr lang="fr-FR" b="1" dirty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DANS UN FUTUR PROCHE </a:t>
            </a:r>
            <a:r>
              <a:rPr lang="fr-FR" b="1" dirty="0" smtClean="0">
                <a:solidFill>
                  <a:srgbClr val="00B0F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vos besoins et envies </a:t>
            </a:r>
            <a:endParaRPr lang="fr-FR" b="1" dirty="0">
              <a:solidFill>
                <a:srgbClr val="00B0F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64008" y="6132695"/>
            <a:ext cx="11783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4"/>
                </a:solidFill>
                <a:sym typeface="Wingdings 3" panose="05040102010807070707" pitchFamily="18" charset="2"/>
              </a:rPr>
              <a:t></a:t>
            </a:r>
            <a:r>
              <a:rPr lang="fr-FR" sz="2400" b="1" dirty="0" smtClean="0"/>
              <a:t>Diffusion Fin mai , merci d’avance pour votre contribution et votre aide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970824" y="5441371"/>
            <a:ext cx="6992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/>
              <a:t>Public : BE </a:t>
            </a:r>
            <a:r>
              <a:rPr lang="fr-FR" u="sng" dirty="0"/>
              <a:t>/ collectivités / </a:t>
            </a:r>
            <a:r>
              <a:rPr lang="fr-FR" u="sng" dirty="0" smtClean="0"/>
              <a:t>administrations/ fournisseur de capteurs </a:t>
            </a:r>
            <a:r>
              <a:rPr lang="fr-FR" u="sng" dirty="0"/>
              <a:t/>
            </a:r>
            <a:br>
              <a:rPr lang="fr-FR" u="sng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405269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841</TotalTime>
  <Words>394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Calibri Light</vt:lpstr>
      <vt:lpstr>Corbel</vt:lpstr>
      <vt:lpstr>Times New Roman</vt:lpstr>
      <vt:lpstr>Wingdings</vt:lpstr>
      <vt:lpstr>Wingdings 2</vt:lpstr>
      <vt:lpstr>Wingdings 3</vt:lpstr>
      <vt:lpstr>Cadre</vt:lpstr>
      <vt:lpstr> SOLUTIONS INNOVANTES A BAS COUT  POUR LE SUIVI DES SYSTEMES DE GESTION DES EAUX URBAINES </vt:lpstr>
      <vt:lpstr>Objectifs</vt:lpstr>
      <vt:lpstr>Première tache du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CHEAP’EAU –  SOLUTIONS INNOVANTES A BAS COUT  POUR LE SUIVI DES SYSTEMES DE GESTION DES EAUX URBAINES</dc:title>
  <dc:creator>INVITE</dc:creator>
  <cp:lastModifiedBy>Laetitia-graie</cp:lastModifiedBy>
  <cp:revision>44</cp:revision>
  <cp:lastPrinted>2020-01-09T17:39:59Z</cp:lastPrinted>
  <dcterms:created xsi:type="dcterms:W3CDTF">2019-12-17T15:38:15Z</dcterms:created>
  <dcterms:modified xsi:type="dcterms:W3CDTF">2020-05-12T13:35:38Z</dcterms:modified>
</cp:coreProperties>
</file>