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6"/>
  </p:notesMasterIdLst>
  <p:sldIdLst>
    <p:sldId id="256" r:id="rId3"/>
    <p:sldId id="259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16176-2997-4108-BF4F-5A6E8FB7D2FF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2DD6-F8F0-4174-9690-A203D908BE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5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200" dirty="0" smtClean="0">
                <a:latin typeface="Century Gothic" panose="020B0502020202020204" pitchFamily="34" charset="0"/>
              </a:rPr>
              <a:t>Arrêter le "tout-tuyau"</a:t>
            </a:r>
          </a:p>
          <a:p>
            <a:r>
              <a:rPr lang="fr-FR" sz="1200" dirty="0" smtClean="0">
                <a:latin typeface="Century Gothic" panose="020B0502020202020204" pitchFamily="34" charset="0"/>
              </a:rPr>
              <a:t>Des réseaux saturés</a:t>
            </a:r>
          </a:p>
          <a:p>
            <a:r>
              <a:rPr lang="fr-FR" sz="1200" dirty="0" smtClean="0">
                <a:latin typeface="Century Gothic" panose="020B0502020202020204" pitchFamily="34" charset="0"/>
              </a:rPr>
              <a:t>Une gestion hydraulique couteuse</a:t>
            </a:r>
          </a:p>
          <a:p>
            <a:r>
              <a:rPr lang="fr-FR" sz="1200" dirty="0" smtClean="0">
                <a:latin typeface="Century Gothic" panose="020B0502020202020204" pitchFamily="34" charset="0"/>
              </a:rPr>
              <a:t>Des enjeux de pollution</a:t>
            </a:r>
          </a:p>
          <a:p>
            <a:r>
              <a:rPr lang="fr-FR" sz="1200" dirty="0" smtClean="0">
                <a:latin typeface="Century Gothic" panose="020B0502020202020204" pitchFamily="34" charset="0"/>
              </a:rPr>
              <a:t>Des obligation réglementaires</a:t>
            </a:r>
          </a:p>
          <a:p>
            <a:r>
              <a:rPr lang="fr-FR" sz="1200" dirty="0" smtClean="0">
                <a:latin typeface="Century Gothic" panose="020B0502020202020204" pitchFamily="34" charset="0"/>
              </a:rPr>
              <a:t>Des sols appauvris</a:t>
            </a:r>
          </a:p>
          <a:p>
            <a:pPr marL="0" indent="0">
              <a:buNone/>
            </a:pPr>
            <a:endParaRPr lang="fr-FR" sz="1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1200" dirty="0" smtClean="0">
                <a:latin typeface="Century Gothic" panose="020B0502020202020204" pitchFamily="34" charset="0"/>
              </a:rPr>
              <a:t>Des bénéfices connexes</a:t>
            </a:r>
          </a:p>
          <a:p>
            <a:r>
              <a:rPr lang="fr-FR" sz="1200" dirty="0" smtClean="0">
                <a:latin typeface="Century Gothic" panose="020B0502020202020204" pitchFamily="34" charset="0"/>
              </a:rPr>
              <a:t>L'eau comme ressource</a:t>
            </a:r>
          </a:p>
          <a:p>
            <a:r>
              <a:rPr lang="fr-FR" sz="1200" dirty="0" smtClean="0">
                <a:latin typeface="Century Gothic" panose="020B0502020202020204" pitchFamily="34" charset="0"/>
              </a:rPr>
              <a:t>Le soutien à la biodiversité</a:t>
            </a:r>
          </a:p>
          <a:p>
            <a:r>
              <a:rPr lang="fr-FR" sz="1200" dirty="0" smtClean="0">
                <a:latin typeface="Century Gothic" panose="020B0502020202020204" pitchFamily="34" charset="0"/>
              </a:rPr>
              <a:t>La lutte contre les ilots de chaleur urbains</a:t>
            </a:r>
          </a:p>
          <a:p>
            <a:r>
              <a:rPr lang="fr-FR" sz="1200" dirty="0" smtClean="0">
                <a:latin typeface="Century Gothic" panose="020B0502020202020204" pitchFamily="34" charset="0"/>
              </a:rPr>
              <a:t>L'amélioration de la qualité du cadre de vie</a:t>
            </a:r>
          </a:p>
          <a:p>
            <a:endParaRPr lang="fr-FR" sz="1200" dirty="0" smtClean="0">
              <a:latin typeface="Century Gothic" panose="020B0502020202020204" pitchFamily="34" charset="0"/>
            </a:endParaRPr>
          </a:p>
          <a:p>
            <a:r>
              <a:rPr lang="fr-FR" sz="1200" dirty="0" smtClean="0">
                <a:latin typeface="Century Gothic" panose="020B0502020202020204" pitchFamily="34" charset="0"/>
              </a:rPr>
              <a:t>La ville perméable, la ville poreuse</a:t>
            </a:r>
          </a:p>
          <a:p>
            <a:r>
              <a:rPr lang="fr-FR" sz="1200" dirty="0" smtClean="0">
                <a:latin typeface="Century Gothic" panose="020B0502020202020204" pitchFamily="34" charset="0"/>
              </a:rPr>
              <a:t>Espaces publics et espaces privés</a:t>
            </a:r>
          </a:p>
          <a:p>
            <a:r>
              <a:rPr lang="fr-FR" sz="1200" dirty="0" smtClean="0">
                <a:latin typeface="Century Gothic" panose="020B0502020202020204" pitchFamily="34" charset="0"/>
              </a:rPr>
              <a:t>Le stockage et la restitution par infiltration, l'évaporation, l'évapotranspiration</a:t>
            </a:r>
          </a:p>
          <a:p>
            <a:r>
              <a:rPr lang="fr-FR" sz="1200" dirty="0" smtClean="0">
                <a:latin typeface="Century Gothic" panose="020B0502020202020204" pitchFamily="34" charset="0"/>
              </a:rPr>
              <a:t>Noues, tranchées, fossés, bassins,  Toitures végétalisées, …</a:t>
            </a:r>
          </a:p>
          <a:p>
            <a:endParaRPr lang="fr-FR" sz="1200" dirty="0" smtClean="0">
              <a:latin typeface="Century Gothic" panose="020B0502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41A05-D66C-4F0E-928A-A13532A7EF5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03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fr-FR" sz="1000" kern="1200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rPr>
              <a:t>EB </a:t>
            </a:r>
            <a:r>
              <a:rPr lang="fr-FR" sz="1000" kern="1200" dirty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rPr>
              <a:t>– conclure </a:t>
            </a:r>
            <a:r>
              <a:rPr lang="fr-FR" sz="1000" kern="1200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rPr>
              <a:t>…</a:t>
            </a:r>
          </a:p>
          <a:p>
            <a:pPr marL="0" algn="l" defTabSz="914400" rtl="0" eaLnBrk="1" latinLnBrk="0" hangingPunct="1"/>
            <a:r>
              <a:rPr lang="fr-FR" sz="1000" kern="1200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rPr>
              <a:t>Accompagner un changement de stratégie et de pratiques</a:t>
            </a:r>
          </a:p>
          <a:p>
            <a:pPr marL="0" algn="l" defTabSz="914400" rtl="0" eaLnBrk="1" latinLnBrk="0" hangingPunct="1"/>
            <a:r>
              <a:rPr lang="fr-FR" sz="1000" kern="1200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rPr>
              <a:t>Parce que aller vers une ville perméable, c'est possible et accessible à tous</a:t>
            </a:r>
          </a:p>
          <a:p>
            <a:pPr marL="0" algn="l" defTabSz="914400" rtl="0" eaLnBrk="1" latinLnBrk="0" hangingPunct="1"/>
            <a:r>
              <a:rPr lang="fr-FR" sz="1000" kern="1200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rPr>
              <a:t>Des compétences mises en synergie pour répondre aux sollicitations</a:t>
            </a:r>
          </a:p>
          <a:p>
            <a:pPr marL="0" algn="l" defTabSz="914400" rtl="0" eaLnBrk="1" latinLnBrk="0" hangingPunct="1"/>
            <a:r>
              <a:rPr lang="fr-FR" sz="1000" kern="1200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rPr>
              <a:t>Mise en place du socle commun au travers du partage sur la thématique : formations, collaboration, identification des interlocuteurs et guides </a:t>
            </a:r>
          </a:p>
          <a:p>
            <a:pPr marL="0" algn="l" defTabSz="914400" rtl="0" eaLnBrk="1" latinLnBrk="0" hangingPunct="1"/>
            <a:r>
              <a:rPr lang="fr-FR" sz="1000" kern="1200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rPr>
              <a:t>Nous espérons profiter de toutes les  opportunités sur les territoires : projets concrets, ponctuels, planification  ou réflexion stratégiques amont </a:t>
            </a:r>
          </a:p>
          <a:p>
            <a:pPr marL="0" algn="l" defTabSz="914400" rtl="0" eaLnBrk="1" latinLnBrk="0" hangingPunct="1"/>
            <a:r>
              <a:rPr lang="fr-FR" sz="1000" kern="1200" dirty="0" smtClean="0">
                <a:solidFill>
                  <a:schemeClr val="tx1"/>
                </a:solidFill>
                <a:latin typeface="Bookman Old Style" panose="02050604050505020204" pitchFamily="18" charset="0"/>
                <a:ea typeface="+mn-ea"/>
                <a:cs typeface="+mn-cs"/>
              </a:rPr>
              <a:t>Dans l'attente de vos sollicitations élus, agents, entrée eau, urbanisme, environnement ou autre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284BF8-0E68-4B59-80B4-55B3F1EF6718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322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6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2F3B-9E9D-4F68-A65B-95BEA7733282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0899-0EB2-4466-8C14-18DEE4CDB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49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2F3B-9E9D-4F68-A65B-95BEA7733282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0899-0EB2-4466-8C14-18DEE4CDB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66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2F3B-9E9D-4F68-A65B-95BEA7733282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0899-0EB2-4466-8C14-18DEE4CDB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997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2F3B-9E9D-4F68-A65B-95BEA7733282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0899-0EB2-4466-8C14-18DEE4CDB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969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2F3B-9E9D-4F68-A65B-95BEA7733282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0899-0EB2-4466-8C14-18DEE4CDB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60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838200" y="2809105"/>
            <a:ext cx="10515600" cy="37807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49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DFB1F-D210-4581-923F-09D686FB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0529E0-028A-4DD9-9669-E1A28CAC6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0E5531-043F-448F-9109-341D0726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05A1-61D6-4150-B489-2B0F7BC7F9ED}" type="datetime1">
              <a:rPr lang="fr-FR" smtClean="0"/>
              <a:t>14/10/2021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534C97-C3A4-41B1-968B-806F2A39F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9C25D-BC1D-4612-969A-DD439BA0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4B8-CCF7-41C8-AB32-626425AA16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253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2F3B-9E9D-4F68-A65B-95BEA7733282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0899-0EB2-4466-8C14-18DEE4CDB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24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2F3B-9E9D-4F68-A65B-95BEA7733282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0899-0EB2-4466-8C14-18DEE4CDB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86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2F3B-9E9D-4F68-A65B-95BEA7733282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0899-0EB2-4466-8C14-18DEE4CDB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12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2F3B-9E9D-4F68-A65B-95BEA7733282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0899-0EB2-4466-8C14-18DEE4CDB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53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2F3B-9E9D-4F68-A65B-95BEA7733282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0899-0EB2-4466-8C14-18DEE4CDB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45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2F3B-9E9D-4F68-A65B-95BEA7733282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0899-0EB2-4466-8C14-18DEE4CDB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34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581666"/>
            <a:ext cx="10515600" cy="996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2792629"/>
            <a:ext cx="10515600" cy="3822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5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2F3B-9E9D-4F68-A65B-95BEA7733282}" type="datetimeFigureOut">
              <a:rPr lang="fr-FR" smtClean="0"/>
              <a:t>14/10/2021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0899-0EB2-4466-8C14-18DEE4CDB6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61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5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>
          <a:xfrm>
            <a:off x="4799104" y="3981839"/>
            <a:ext cx="6554696" cy="2608047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Elodie Brelot</a:t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directrice du GRAIE</a:t>
            </a:r>
            <a:b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Groupe de Recherche, Animation technique et Information sur l'Eau</a:t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Lyon-Villeurbanne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198945" y="668856"/>
            <a:ext cx="10993055" cy="7714363"/>
            <a:chOff x="215513" y="164654"/>
            <a:chExt cx="10993055" cy="7714363"/>
          </a:xfrm>
        </p:grpSpPr>
        <p:grpSp>
          <p:nvGrpSpPr>
            <p:cNvPr id="21" name="Groupe 20"/>
            <p:cNvGrpSpPr/>
            <p:nvPr/>
          </p:nvGrpSpPr>
          <p:grpSpPr>
            <a:xfrm>
              <a:off x="215513" y="692697"/>
              <a:ext cx="10993055" cy="5655088"/>
              <a:chOff x="-935749" y="409987"/>
              <a:chExt cx="13159833" cy="6433436"/>
            </a:xfrm>
          </p:grpSpPr>
          <p:pic>
            <p:nvPicPr>
              <p:cNvPr id="22" name="Image 21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602" r="3758"/>
              <a:stretch/>
            </p:blipFill>
            <p:spPr>
              <a:xfrm>
                <a:off x="-32085" y="409987"/>
                <a:ext cx="12256169" cy="6433436"/>
              </a:xfrm>
              <a:prstGeom prst="rect">
                <a:avLst/>
              </a:prstGeom>
            </p:spPr>
          </p:pic>
          <p:pic>
            <p:nvPicPr>
              <p:cNvPr id="23" name="Image 22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8413"/>
              <a:stretch/>
            </p:blipFill>
            <p:spPr>
              <a:xfrm>
                <a:off x="-935749" y="4495235"/>
                <a:ext cx="12982537" cy="2227385"/>
              </a:xfrm>
              <a:prstGeom prst="rect">
                <a:avLst/>
              </a:prstGeom>
            </p:spPr>
          </p:pic>
        </p:grpSp>
        <p:grpSp>
          <p:nvGrpSpPr>
            <p:cNvPr id="3" name="Groupe 2"/>
            <p:cNvGrpSpPr/>
            <p:nvPr/>
          </p:nvGrpSpPr>
          <p:grpSpPr>
            <a:xfrm>
              <a:off x="1042926" y="164654"/>
              <a:ext cx="9946870" cy="6139042"/>
              <a:chOff x="1042926" y="164654"/>
              <a:chExt cx="9946870" cy="6139042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44886" y="1559940"/>
                <a:ext cx="2855170" cy="3204508"/>
              </a:xfrm>
              <a:prstGeom prst="rect">
                <a:avLst/>
              </a:prstGeom>
            </p:spPr>
          </p:pic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42926" y="2880297"/>
                <a:ext cx="2264352" cy="2986510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2618909" y="2557739"/>
                <a:ext cx="6934853" cy="341799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7182869" y="4990333"/>
                <a:ext cx="315877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700" b="1" dirty="0">
                    <a:solidFill>
                      <a:srgbClr val="518B1C"/>
                    </a:solidFill>
                    <a:latin typeface="Georgia Pro Light" panose="02040302050405020303" pitchFamily="18" charset="0"/>
                  </a:rPr>
                  <a:t>Are </a:t>
                </a:r>
                <a:r>
                  <a:rPr lang="fr-FR" sz="2700" b="1" dirty="0" err="1">
                    <a:solidFill>
                      <a:srgbClr val="518B1C"/>
                    </a:solidFill>
                    <a:latin typeface="Georgia Pro Light" panose="02040302050405020303" pitchFamily="18" charset="0"/>
                  </a:rPr>
                  <a:t>you</a:t>
                </a:r>
                <a:r>
                  <a:rPr lang="fr-FR" sz="2700" b="1" dirty="0">
                    <a:solidFill>
                      <a:srgbClr val="518B1C"/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fr-FR" sz="2700" b="1" dirty="0" err="1">
                    <a:solidFill>
                      <a:srgbClr val="518B1C"/>
                    </a:solidFill>
                    <a:latin typeface="Georgia Pro Light" panose="02040302050405020303" pitchFamily="18" charset="0"/>
                  </a:rPr>
                  <a:t>ready</a:t>
                </a:r>
                <a:r>
                  <a:rPr lang="fr-FR" sz="2700" b="1" dirty="0">
                    <a:solidFill>
                      <a:srgbClr val="518B1C"/>
                    </a:solidFill>
                    <a:latin typeface="Georgia Pro Light" panose="02040302050405020303" pitchFamily="18" charset="0"/>
                  </a:rPr>
                  <a:t> </a:t>
                </a:r>
                <a:r>
                  <a:rPr lang="fr-FR" sz="2700" b="1" dirty="0">
                    <a:solidFill>
                      <a:srgbClr val="518B1C"/>
                    </a:solidFill>
                    <a:latin typeface="Georgia Pro Light" panose="02040302050405020303" pitchFamily="18" charset="0"/>
                    <a:sym typeface="Wingdings" panose="05000000000000000000" pitchFamily="2" charset="2"/>
                  </a:rPr>
                  <a:t> </a:t>
                </a:r>
                <a:r>
                  <a:rPr lang="fr-FR" sz="2700" b="1" dirty="0">
                    <a:solidFill>
                      <a:srgbClr val="518B1C"/>
                    </a:solidFill>
                    <a:latin typeface="Georgia Pro Light" panose="02040302050405020303" pitchFamily="18" charset="0"/>
                  </a:rPr>
                  <a:t>?</a:t>
                </a:r>
              </a:p>
            </p:txBody>
          </p:sp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08481" y="164654"/>
                <a:ext cx="3881315" cy="4078427"/>
              </a:xfrm>
              <a:prstGeom prst="rect">
                <a:avLst/>
              </a:prstGeom>
            </p:spPr>
          </p:pic>
          <p:sp>
            <p:nvSpPr>
              <p:cNvPr id="19" name="ZoneTexte 18"/>
              <p:cNvSpPr txBox="1"/>
              <p:nvPr/>
            </p:nvSpPr>
            <p:spPr>
              <a:xfrm>
                <a:off x="5495575" y="6003614"/>
                <a:ext cx="4928124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50" dirty="0">
                    <a:solidFill>
                      <a:schemeClr val="bg1">
                        <a:lumMod val="50000"/>
                      </a:schemeClr>
                    </a:solidFill>
                    <a:latin typeface="Georgia Pro Light" panose="02040302050405020303" pitchFamily="18" charset="0"/>
                  </a:rPr>
                  <a:t>Illustrations de Nicolas Journoud, pour Méli Mélo ©Graie</a:t>
                </a:r>
              </a:p>
            </p:txBody>
          </p:sp>
        </p:grp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10515" y="183674"/>
              <a:ext cx="6081287" cy="7695343"/>
            </a:xfrm>
            <a:prstGeom prst="rect">
              <a:avLst/>
            </a:prstGeom>
          </p:spPr>
        </p:pic>
      </p:grp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9821" y="1581666"/>
            <a:ext cx="11293979" cy="99677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Eau </a:t>
            </a:r>
            <a:r>
              <a:rPr lang="fr-FR" dirty="0"/>
              <a:t>et ville </a:t>
            </a:r>
            <a:r>
              <a:rPr lang="fr-FR" dirty="0" smtClean="0"/>
              <a:t>- pour aller vers </a:t>
            </a:r>
            <a:br>
              <a:rPr lang="fr-FR" dirty="0" smtClean="0"/>
            </a:br>
            <a:r>
              <a:rPr lang="fr-FR" dirty="0" smtClean="0"/>
              <a:t>une ville </a:t>
            </a:r>
            <a:r>
              <a:rPr lang="fr-FR" dirty="0"/>
              <a:t>perméable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9" y="6142743"/>
            <a:ext cx="1406900" cy="60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36ABCA-37B5-48FC-B79E-5045B9F6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7D4B8-CCF7-41C8-AB32-626425AA162D}" type="slidenum">
              <a:rPr lang="fr-FR" smtClean="0"/>
              <a:t>3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822C7E-2087-4807-B704-09701B8C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8" y="1900187"/>
            <a:ext cx="11299702" cy="130310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Mutualiser les compétences Eau </a:t>
            </a:r>
            <a:r>
              <a:rPr lang="fr-FR" b="1" dirty="0"/>
              <a:t>- Nature - Urbanisme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Un 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partenariat pour </a:t>
            </a: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accompagner </a:t>
            </a:r>
            <a:b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4000" b="1" dirty="0">
                <a:solidFill>
                  <a:schemeClr val="accent6">
                    <a:lumMod val="75000"/>
                  </a:schemeClr>
                </a:solidFill>
              </a:rPr>
              <a:t>les territoires en Auvergne-Rhône-Alpes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626" y="2938171"/>
            <a:ext cx="3051594" cy="32065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048" y="3423831"/>
            <a:ext cx="4726436" cy="264231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9290A3E-656E-4F6A-9691-15A2219E6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2219" y1="49357" x2="12219" y2="49357"/>
                        <a14:foregroundMark x1="14791" y1="24116" x2="14791" y2="24116"/>
                        <a14:foregroundMark x1="18810" y1="21865" x2="18810" y2="21865"/>
                        <a14:foregroundMark x1="19775" y1="32315" x2="19775" y2="32315"/>
                        <a14:foregroundMark x1="28135" y1="46463" x2="28135" y2="46463"/>
                        <a14:foregroundMark x1="36013" y1="50643" x2="36013" y2="50643"/>
                        <a14:foregroundMark x1="51125" y1="55949" x2="51125" y2="55949"/>
                        <a14:foregroundMark x1="57235" y1="50965" x2="57235" y2="50965"/>
                        <a14:foregroundMark x1="77492" y1="48071" x2="77492" y2="48071"/>
                        <a14:foregroundMark x1="72026" y1="56270" x2="72026" y2="56270"/>
                        <a14:foregroundMark x1="10772" y1="67363" x2="10772" y2="67363"/>
                        <a14:foregroundMark x1="15273" y1="68810" x2="15273" y2="68810"/>
                        <a14:foregroundMark x1="19614" y1="69293" x2="19614" y2="69293"/>
                        <a14:foregroundMark x1="24759" y1="68971" x2="24759" y2="68971"/>
                        <a14:foregroundMark x1="28135" y1="68489" x2="28135" y2="68489"/>
                        <a14:foregroundMark x1="31833" y1="69453" x2="31833" y2="69453"/>
                        <a14:foregroundMark x1="35370" y1="68810" x2="35370" y2="68810"/>
                        <a14:foregroundMark x1="40032" y1="68650" x2="40032" y2="68650"/>
                        <a14:foregroundMark x1="44855" y1="68971" x2="44855" y2="68971"/>
                        <a14:foregroundMark x1="47428" y1="67524" x2="47428" y2="67524"/>
                        <a14:foregroundMark x1="51929" y1="67524" x2="51929" y2="67524"/>
                        <a14:foregroundMark x1="56752" y1="67524" x2="56752" y2="67524"/>
                        <a14:foregroundMark x1="57556" y1="66238" x2="57556" y2="66238"/>
                        <a14:foregroundMark x1="61415" y1="68006" x2="61415" y2="68006"/>
                        <a14:foregroundMark x1="67203" y1="68971" x2="67203" y2="68971"/>
                        <a14:foregroundMark x1="70096" y1="69132" x2="70096" y2="69132"/>
                        <a14:foregroundMark x1="73473" y1="67042" x2="73473" y2="67042"/>
                        <a14:foregroundMark x1="77492" y1="67042" x2="77492" y2="67042"/>
                        <a14:foregroundMark x1="79743" y1="69293" x2="79743" y2="69293"/>
                        <a14:foregroundMark x1="84244" y1="69132" x2="84244" y2="69132"/>
                        <a14:foregroundMark x1="88746" y1="68489" x2="88746" y2="68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85" y="5417070"/>
            <a:ext cx="1478155" cy="1478155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16197C17-8D43-4134-AB35-03AB32F18A7C}"/>
              </a:ext>
            </a:extLst>
          </p:cNvPr>
          <p:cNvGrpSpPr/>
          <p:nvPr/>
        </p:nvGrpSpPr>
        <p:grpSpPr>
          <a:xfrm>
            <a:off x="54098" y="3565980"/>
            <a:ext cx="3620482" cy="2578760"/>
            <a:chOff x="54098" y="3664754"/>
            <a:chExt cx="3620482" cy="257876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98" y="3664754"/>
              <a:ext cx="3620482" cy="2428606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875E98-8FC3-4E72-AAB5-D7AC0D801F64}"/>
                </a:ext>
              </a:extLst>
            </p:cNvPr>
            <p:cNvSpPr/>
            <p:nvPr/>
          </p:nvSpPr>
          <p:spPr>
            <a:xfrm>
              <a:off x="54098" y="5878286"/>
              <a:ext cx="1072406" cy="365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56A9F80C-1F96-445D-BF2D-3A096822B29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0" y="5451705"/>
            <a:ext cx="1051645" cy="1051645"/>
          </a:xfrm>
          <a:prstGeom prst="rect">
            <a:avLst/>
          </a:prstGeom>
        </p:spPr>
      </p:pic>
      <p:sp>
        <p:nvSpPr>
          <p:cNvPr id="16" name="Espace réservé du contenu 9">
            <a:extLst>
              <a:ext uri="{FF2B5EF4-FFF2-40B4-BE49-F238E27FC236}">
                <a16:creationId xmlns:a16="http://schemas.microsoft.com/office/drawing/2014/main" id="{3BB63706-FD95-4997-9561-0F88962AF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4501" y="6503350"/>
            <a:ext cx="4167499" cy="562652"/>
          </a:xfrm>
        </p:spPr>
        <p:txBody>
          <a:bodyPr>
            <a:noAutofit/>
          </a:bodyPr>
          <a:lstStyle/>
          <a:p>
            <a:pPr marL="0" indent="0" algn="r">
              <a:buNone/>
              <a:tabLst>
                <a:tab pos="6007100" algn="ctr"/>
                <a:tab pos="8878888" algn="l"/>
              </a:tabLst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eaudanslaville@graie.org</a:t>
            </a:r>
            <a:endParaRPr lang="fr-FR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011" y="5956889"/>
            <a:ext cx="1191918" cy="51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216</Words>
  <Application>Microsoft Office PowerPoint</Application>
  <PresentationFormat>Grand écran</PresentationFormat>
  <Paragraphs>33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12" baseType="lpstr">
      <vt:lpstr>Arial</vt:lpstr>
      <vt:lpstr>Bookman Old Style</vt:lpstr>
      <vt:lpstr>Calibri</vt:lpstr>
      <vt:lpstr>Calibri Light</vt:lpstr>
      <vt:lpstr>Century Gothic</vt:lpstr>
      <vt:lpstr>Georgia Pro Light</vt:lpstr>
      <vt:lpstr>Wingdings</vt:lpstr>
      <vt:lpstr>Thème Office</vt:lpstr>
      <vt:lpstr>Conception personnalisée</vt:lpstr>
      <vt:lpstr>Présentation PowerPoint</vt:lpstr>
      <vt:lpstr>Eau et ville - pour aller vers  une ville perméable</vt:lpstr>
      <vt:lpstr>Mutualiser les compétences Eau - Nature - Urbanisme  Un partenariat pour accompagner  les territoires en Auvergne-Rhône-Alpes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idealCO</dc:creator>
  <cp:lastModifiedBy>ElodieB</cp:lastModifiedBy>
  <cp:revision>10</cp:revision>
  <dcterms:created xsi:type="dcterms:W3CDTF">2020-09-16T14:35:53Z</dcterms:created>
  <dcterms:modified xsi:type="dcterms:W3CDTF">2021-10-14T13:06:48Z</dcterms:modified>
</cp:coreProperties>
</file>