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7" r:id="rId2"/>
    <p:sldId id="269" r:id="rId3"/>
    <p:sldId id="272" r:id="rId4"/>
    <p:sldId id="270" r:id="rId5"/>
    <p:sldId id="274" r:id="rId6"/>
    <p:sldId id="276" r:id="rId7"/>
    <p:sldId id="275" r:id="rId8"/>
    <p:sldId id="277" r:id="rId9"/>
    <p:sldId id="278" r:id="rId10"/>
    <p:sldId id="279" r:id="rId11"/>
    <p:sldId id="286" r:id="rId12"/>
    <p:sldId id="280" r:id="rId13"/>
    <p:sldId id="273" r:id="rId14"/>
    <p:sldId id="284" r:id="rId15"/>
    <p:sldId id="282" r:id="rId16"/>
    <p:sldId id="271" r:id="rId17"/>
    <p:sldId id="285" r:id="rId18"/>
    <p:sldId id="268" r:id="rId19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1129" autoAdjust="0"/>
    <p:restoredTop sz="94660"/>
  </p:normalViewPr>
  <p:slideViewPr>
    <p:cSldViewPr>
      <p:cViewPr varScale="1">
        <p:scale>
          <a:sx n="112" d="100"/>
          <a:sy n="112" d="100"/>
        </p:scale>
        <p:origin x="-84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8C65F-07DA-4B83-983B-54806A562E85}" type="datetimeFigureOut">
              <a:rPr lang="fr-FR" smtClean="0"/>
              <a:t>01/12/2015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F0478-166E-4E52-A462-42E9EDA5AE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228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E2232-B875-4927-A08E-DCFE6EB87E67}" type="datetimeFigureOut">
              <a:rPr lang="fr-FR" smtClean="0"/>
              <a:t>01/12/2015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5E1CA-4D6E-4A02-8DE0-476FA66BC1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968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Noel </a:t>
            </a:r>
            <a:r>
              <a:rPr lang="fr-FR" dirty="0" err="1" smtClean="0"/>
              <a:t>Mongereau</a:t>
            </a:r>
            <a:r>
              <a:rPr lang="fr-FR" dirty="0" smtClean="0"/>
              <a:t> – Bernard Chocat – Yves </a:t>
            </a:r>
            <a:r>
              <a:rPr lang="fr-FR" dirty="0" err="1" smtClean="0"/>
              <a:t>perrodin</a:t>
            </a:r>
            <a:r>
              <a:rPr lang="fr-FR" baseline="0" dirty="0" smtClean="0"/>
              <a:t> - JLBK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5E1CA-4D6E-4A02-8DE0-476FA66BC1F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6998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12 salariés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5E1CA-4D6E-4A02-8DE0-476FA66BC1F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405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Chaque année : 60 rencontres  950 participants 1400 participations  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 Conférences internationales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5E1CA-4D6E-4A02-8DE0-476FA66BC1F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476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Gilles Hubert</a:t>
            </a:r>
          </a:p>
          <a:p>
            <a:r>
              <a:rPr lang="fr-FR" dirty="0" smtClean="0"/>
              <a:t>Très eau et ville : TA et eaux pluviales, rivières urbaines, eaux souterraines, …</a:t>
            </a:r>
          </a:p>
          <a:p>
            <a:r>
              <a:rPr lang="fr-FR" dirty="0" smtClean="0"/>
              <a:t>Mais aussi réseaux techniques urbains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5E1CA-4D6E-4A02-8DE0-476FA66BC1F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953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1992 – dans le cadre de </a:t>
            </a:r>
            <a:r>
              <a:rPr lang="fr-FR" dirty="0" err="1" smtClean="0"/>
              <a:t>pollutec</a:t>
            </a:r>
            <a:r>
              <a:rPr lang="fr-FR" dirty="0" smtClean="0"/>
              <a:t> – 9</a:t>
            </a:r>
            <a:r>
              <a:rPr lang="fr-FR" baseline="30000" dirty="0" smtClean="0"/>
              <a:t>e</a:t>
            </a:r>
            <a:r>
              <a:rPr lang="fr-FR" dirty="0" smtClean="0"/>
              <a:t> en préparation –</a:t>
            </a:r>
          </a:p>
          <a:p>
            <a:r>
              <a:rPr lang="fr-FR" dirty="0" smtClean="0"/>
              <a:t>Aussi signature accord cadre Grand </a:t>
            </a:r>
            <a:r>
              <a:rPr lang="fr-FR" dirty="0" err="1" smtClean="0"/>
              <a:t>lyon</a:t>
            </a:r>
            <a:r>
              <a:rPr lang="fr-FR" dirty="0" smtClean="0"/>
              <a:t> – perspective de développement plus sereine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5E1CA-4D6E-4A02-8DE0-476FA66BC1F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325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Partenariat agence </a:t>
            </a:r>
            <a:r>
              <a:rPr lang="fr-FR" dirty="0" err="1" smtClean="0"/>
              <a:t>d’urba</a:t>
            </a:r>
            <a:r>
              <a:rPr lang="fr-FR" dirty="0" smtClean="0"/>
              <a:t> depuis 1996 – toujours dans la recherche d’interface acteurs de la ville urbanistes</a:t>
            </a:r>
            <a:r>
              <a:rPr lang="fr-FR" baseline="0" dirty="0" smtClean="0"/>
              <a:t> aménageurs paysagistes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5E1CA-4D6E-4A02-8DE0-476FA66BC1F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514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Ancrage animation recherche avec l’OTHU – emplois jeune – déploiement animation régionale </a:t>
            </a:r>
          </a:p>
          <a:p>
            <a:r>
              <a:rPr lang="fr-FR" dirty="0" smtClean="0"/>
              <a:t>Objet central : application réglementation collectivités locales</a:t>
            </a:r>
            <a:r>
              <a:rPr lang="fr-FR" baseline="0" dirty="0" smtClean="0"/>
              <a:t> (et lieu de transfert immédiat) </a:t>
            </a:r>
          </a:p>
          <a:p>
            <a:r>
              <a:rPr lang="fr-FR" dirty="0" err="1" smtClean="0"/>
              <a:t>step</a:t>
            </a:r>
            <a:r>
              <a:rPr lang="fr-FR" dirty="0" smtClean="0"/>
              <a:t> – puis </a:t>
            </a:r>
            <a:r>
              <a:rPr lang="fr-FR" dirty="0" err="1" smtClean="0"/>
              <a:t>anc</a:t>
            </a:r>
            <a:r>
              <a:rPr lang="fr-FR" dirty="0" smtClean="0"/>
              <a:t> – </a:t>
            </a:r>
            <a:r>
              <a:rPr lang="fr-FR" dirty="0" err="1" smtClean="0"/>
              <a:t>autosurveillance</a:t>
            </a:r>
            <a:r>
              <a:rPr lang="fr-FR" dirty="0" smtClean="0"/>
              <a:t> – eaux pluviales</a:t>
            </a:r>
            <a:r>
              <a:rPr lang="fr-FR" baseline="0" dirty="0" smtClean="0"/>
              <a:t> </a:t>
            </a:r>
            <a:r>
              <a:rPr lang="fr-FR" dirty="0" smtClean="0"/>
              <a:t>raccordement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5E1CA-4D6E-4A02-8DE0-476FA66BC1F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889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 schéma qui marche, d’autres équipes et d’autres dynamiques</a:t>
            </a:r>
          </a:p>
          <a:p>
            <a:r>
              <a:rPr lang="fr-FR" dirty="0" smtClean="0"/>
              <a:t>GIS en 2005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5E1CA-4D6E-4A02-8DE0-476FA66BC1F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859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Gestion des rivières, 1996 – TA </a:t>
            </a:r>
            <a:r>
              <a:rPr lang="fr-FR" dirty="0" err="1" smtClean="0"/>
              <a:t>lavoisier</a:t>
            </a:r>
            <a:r>
              <a:rPr lang="fr-FR" dirty="0" smtClean="0"/>
              <a:t>,</a:t>
            </a:r>
            <a:r>
              <a:rPr lang="fr-FR" baseline="0" dirty="0" smtClean="0"/>
              <a:t> 1994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5E1CA-4D6E-4A02-8DE0-476FA66BC1F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449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17 sites internet, besoin de rafraichissement</a:t>
            </a:r>
          </a:p>
          <a:p>
            <a:r>
              <a:rPr lang="fr-FR" dirty="0" smtClean="0"/>
              <a:t>De nombreuses publications en ligne, notamment en appui sur les GT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5E1CA-4D6E-4A02-8DE0-476FA66BC1F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335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! Pas exhaustifs</a:t>
            </a:r>
            <a:r>
              <a:rPr lang="fr-FR" baseline="0" dirty="0" smtClean="0"/>
              <a:t> – les principaux et les partenariats sur dispositifs, événements, …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5E1CA-4D6E-4A02-8DE0-476FA66BC1F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107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56184" y="2204864"/>
            <a:ext cx="6692280" cy="1686049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00B0F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51720" y="3894604"/>
            <a:ext cx="6696744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CB1AB-43BC-41A7-828A-1923363F572E}" type="datetimeFigureOut">
              <a:rPr lang="fr-FR" smtClean="0"/>
              <a:t>01/12/2015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C00A-AE2C-4C99-A7FD-0C8D922D1670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56" y="-5710"/>
            <a:ext cx="4725924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45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CB1AB-43BC-41A7-828A-1923363F572E}" type="datetimeFigureOut">
              <a:rPr lang="fr-FR" smtClean="0"/>
              <a:t>01/12/2015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C00A-AE2C-4C99-A7FD-0C8D922D1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864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CB1AB-43BC-41A7-828A-1923363F572E}" type="datetimeFigureOut">
              <a:rPr lang="fr-FR" smtClean="0"/>
              <a:t>01/12/2015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C00A-AE2C-4C99-A7FD-0C8D922D1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342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CB1AB-43BC-41A7-828A-1923363F572E}" type="datetimeFigureOut">
              <a:rPr lang="fr-FR" smtClean="0"/>
              <a:t>01/12/2015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C00A-AE2C-4C99-A7FD-0C8D922D1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79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CB1AB-43BC-41A7-828A-1923363F572E}" type="datetimeFigureOut">
              <a:rPr lang="fr-FR" smtClean="0"/>
              <a:t>01/12/2015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C00A-AE2C-4C99-A7FD-0C8D922D1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92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CB1AB-43BC-41A7-828A-1923363F572E}" type="datetimeFigureOut">
              <a:rPr lang="fr-FR" smtClean="0"/>
              <a:t>01/12/2015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C00A-AE2C-4C99-A7FD-0C8D922D1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81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CB1AB-43BC-41A7-828A-1923363F572E}" type="datetimeFigureOut">
              <a:rPr lang="fr-FR" smtClean="0"/>
              <a:t>01/12/2015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C00A-AE2C-4C99-A7FD-0C8D922D1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78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CB1AB-43BC-41A7-828A-1923363F572E}" type="datetimeFigureOut">
              <a:rPr lang="fr-FR" smtClean="0"/>
              <a:t>01/12/2015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C00A-AE2C-4C99-A7FD-0C8D922D1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406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CB1AB-43BC-41A7-828A-1923363F572E}" type="datetimeFigureOut">
              <a:rPr lang="fr-FR" smtClean="0"/>
              <a:t>01/12/2015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C00A-AE2C-4C99-A7FD-0C8D922D1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02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CB1AB-43BC-41A7-828A-1923363F572E}" type="datetimeFigureOut">
              <a:rPr lang="fr-FR" smtClean="0"/>
              <a:t>01/12/2015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C00A-AE2C-4C99-A7FD-0C8D922D1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4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CB1AB-43BC-41A7-828A-1923363F572E}" type="datetimeFigureOut">
              <a:rPr lang="fr-FR" smtClean="0"/>
              <a:t>01/12/2015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C00A-AE2C-4C99-A7FD-0C8D922D1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3884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46856" y="116632"/>
            <a:ext cx="7149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56" y="-5710"/>
            <a:ext cx="4725924" cy="112166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135609"/>
            <a:ext cx="4104000" cy="252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76455" y="471587"/>
            <a:ext cx="467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2228C00A-AE2C-4C99-A7FD-0C8D922D167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738949" y="451505"/>
            <a:ext cx="946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fld id="{48ECB1AB-43BC-41A7-828A-1923363F572E}" type="datetimeFigureOut">
              <a:rPr lang="fr-FR" smtClean="0"/>
              <a:pPr/>
              <a:t>01/12/2015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54180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00B0F0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B0F0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B0F0"/>
        </a:buClr>
        <a:buFont typeface="Arial" panose="020B0604020202020204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B0F0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B0F0"/>
        </a:buClr>
        <a:buFont typeface="Arial" panose="020B0604020202020204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B0F0"/>
        </a:buClr>
        <a:buFont typeface="Arial" panose="020B0604020202020204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jpeg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pn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17" Type="http://schemas.openxmlformats.org/officeDocument/2006/relationships/image" Target="../media/image103.png"/><Relationship Id="rId2" Type="http://schemas.openxmlformats.org/officeDocument/2006/relationships/image" Target="../media/image88.jpe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5" Type="http://schemas.openxmlformats.org/officeDocument/2006/relationships/image" Target="../media/image101.jpeg"/><Relationship Id="rId10" Type="http://schemas.openxmlformats.org/officeDocument/2006/relationships/image" Target="../media/image96.png"/><Relationship Id="rId4" Type="http://schemas.openxmlformats.org/officeDocument/2006/relationships/image" Target="../media/image90.jpe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gif"/><Relationship Id="rId3" Type="http://schemas.openxmlformats.org/officeDocument/2006/relationships/image" Target="../media/image105.emf"/><Relationship Id="rId7" Type="http://schemas.openxmlformats.org/officeDocument/2006/relationships/image" Target="../media/image109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jpg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26" Type="http://schemas.openxmlformats.org/officeDocument/2006/relationships/image" Target="../media/image135.jpeg"/><Relationship Id="rId3" Type="http://schemas.openxmlformats.org/officeDocument/2006/relationships/image" Target="../media/image114.png"/><Relationship Id="rId21" Type="http://schemas.openxmlformats.org/officeDocument/2006/relationships/image" Target="../media/image130.jpeg"/><Relationship Id="rId7" Type="http://schemas.openxmlformats.org/officeDocument/2006/relationships/image" Target="../media/image7.jpeg"/><Relationship Id="rId12" Type="http://schemas.openxmlformats.org/officeDocument/2006/relationships/image" Target="../media/image121.emf"/><Relationship Id="rId17" Type="http://schemas.openxmlformats.org/officeDocument/2006/relationships/image" Target="../media/image126.png"/><Relationship Id="rId25" Type="http://schemas.openxmlformats.org/officeDocument/2006/relationships/image" Target="../media/image134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25.jpeg"/><Relationship Id="rId20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0.emf"/><Relationship Id="rId24" Type="http://schemas.openxmlformats.org/officeDocument/2006/relationships/image" Target="../media/image133.jpeg"/><Relationship Id="rId5" Type="http://schemas.openxmlformats.org/officeDocument/2006/relationships/image" Target="../media/image116.jpeg"/><Relationship Id="rId15" Type="http://schemas.openxmlformats.org/officeDocument/2006/relationships/image" Target="../media/image124.png"/><Relationship Id="rId23" Type="http://schemas.openxmlformats.org/officeDocument/2006/relationships/image" Target="../media/image132.jpeg"/><Relationship Id="rId28" Type="http://schemas.openxmlformats.org/officeDocument/2006/relationships/image" Target="../media/image137.jpg"/><Relationship Id="rId10" Type="http://schemas.openxmlformats.org/officeDocument/2006/relationships/image" Target="../media/image119.jpeg"/><Relationship Id="rId19" Type="http://schemas.openxmlformats.org/officeDocument/2006/relationships/image" Target="../media/image128.png"/><Relationship Id="rId4" Type="http://schemas.openxmlformats.org/officeDocument/2006/relationships/image" Target="../media/image115.jpeg"/><Relationship Id="rId9" Type="http://schemas.openxmlformats.org/officeDocument/2006/relationships/image" Target="../media/image118.jpeg"/><Relationship Id="rId14" Type="http://schemas.openxmlformats.org/officeDocument/2006/relationships/image" Target="../media/image123.png"/><Relationship Id="rId22" Type="http://schemas.openxmlformats.org/officeDocument/2006/relationships/image" Target="../media/image131.gif"/><Relationship Id="rId27" Type="http://schemas.openxmlformats.org/officeDocument/2006/relationships/image" Target="../media/image1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jpeg"/><Relationship Id="rId5" Type="http://schemas.microsoft.com/office/2007/relationships/hdphoto" Target="../media/hdphoto1.wdp"/><Relationship Id="rId4" Type="http://schemas.openxmlformats.org/officeDocument/2006/relationships/image" Target="../media/image1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g"/><Relationship Id="rId5" Type="http://schemas.openxmlformats.org/officeDocument/2006/relationships/image" Target="../media/image108.jpg"/><Relationship Id="rId4" Type="http://schemas.openxmlformats.org/officeDocument/2006/relationships/image" Target="../media/image1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5" Type="http://schemas.openxmlformats.org/officeDocument/2006/relationships/image" Target="../media/image37.jpeg"/><Relationship Id="rId10" Type="http://schemas.openxmlformats.org/officeDocument/2006/relationships/image" Target="../media/image32.tiff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g"/><Relationship Id="rId10" Type="http://schemas.openxmlformats.org/officeDocument/2006/relationships/image" Target="../media/image59.jp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36512" y="-846856"/>
            <a:ext cx="2880320" cy="7704856"/>
          </a:xfrm>
          <a:prstGeom prst="rect">
            <a:avLst/>
          </a:prstGeom>
          <a:solidFill>
            <a:srgbClr val="707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2446338" y="3894138"/>
            <a:ext cx="6697662" cy="1752600"/>
          </a:xfrm>
        </p:spPr>
        <p:txBody>
          <a:bodyPr/>
          <a:lstStyle/>
          <a:p>
            <a:r>
              <a:rPr lang="fr-FR" dirty="0" smtClean="0"/>
              <a:t>Jeudi 2 avril 2015</a:t>
            </a:r>
            <a:endParaRPr lang="fr-FR" dirty="0"/>
          </a:p>
        </p:txBody>
      </p:sp>
      <p:grpSp>
        <p:nvGrpSpPr>
          <p:cNvPr id="17" name="Groupe 16"/>
          <p:cNvGrpSpPr>
            <a:grpSpLocks noChangeAspect="1"/>
          </p:cNvGrpSpPr>
          <p:nvPr/>
        </p:nvGrpSpPr>
        <p:grpSpPr>
          <a:xfrm>
            <a:off x="291853" y="116632"/>
            <a:ext cx="1555232" cy="3110746"/>
            <a:chOff x="107680" y="2708920"/>
            <a:chExt cx="1944040" cy="3888432"/>
          </a:xfrm>
        </p:grpSpPr>
        <p:sp>
          <p:nvSpPr>
            <p:cNvPr id="16" name="Rectangle 15"/>
            <p:cNvSpPr/>
            <p:nvPr/>
          </p:nvSpPr>
          <p:spPr>
            <a:xfrm>
              <a:off x="107680" y="2708920"/>
              <a:ext cx="1944040" cy="3888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76" y="2852936"/>
              <a:ext cx="1440000" cy="376447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860" y="3229383"/>
              <a:ext cx="1620000" cy="437487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16" y="3666870"/>
              <a:ext cx="1080000" cy="966911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9" y="5589344"/>
              <a:ext cx="734331" cy="936000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0" y="5013176"/>
              <a:ext cx="1584000" cy="56170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566" y="4689506"/>
              <a:ext cx="1440000" cy="414447"/>
            </a:xfrm>
            <a:prstGeom prst="rect">
              <a:avLst/>
            </a:prstGeom>
          </p:spPr>
        </p:pic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12" y="-750"/>
            <a:ext cx="6858000" cy="6858000"/>
          </a:xfrm>
          <a:prstGeom prst="rect">
            <a:avLst/>
          </a:prstGeom>
        </p:spPr>
      </p:pic>
      <p:grpSp>
        <p:nvGrpSpPr>
          <p:cNvPr id="5" name="Groupe 4"/>
          <p:cNvGrpSpPr>
            <a:grpSpLocks noChangeAspect="1"/>
          </p:cNvGrpSpPr>
          <p:nvPr/>
        </p:nvGrpSpPr>
        <p:grpSpPr>
          <a:xfrm>
            <a:off x="59828" y="4725144"/>
            <a:ext cx="2148685" cy="1869166"/>
            <a:chOff x="4876800" y="2819400"/>
            <a:chExt cx="4116388" cy="3580893"/>
          </a:xfrm>
        </p:grpSpPr>
        <p:sp>
          <p:nvSpPr>
            <p:cNvPr id="18" name="Oval 4"/>
            <p:cNvSpPr>
              <a:spLocks noChangeArrowheads="1"/>
            </p:cNvSpPr>
            <p:nvPr/>
          </p:nvSpPr>
          <p:spPr bwMode="auto">
            <a:xfrm>
              <a:off x="5867400" y="2819400"/>
              <a:ext cx="2243138" cy="2254250"/>
            </a:xfrm>
            <a:prstGeom prst="ellipse">
              <a:avLst/>
            </a:prstGeom>
            <a:solidFill>
              <a:srgbClr val="92D05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1" tIns="45716" rIns="91431" bIns="45716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fr-FR" sz="1200">
                <a:solidFill>
                  <a:srgbClr val="003399"/>
                </a:solidFill>
              </a:endParaRPr>
            </a:p>
          </p:txBody>
        </p:sp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6750050" y="4056063"/>
              <a:ext cx="2243138" cy="2254250"/>
            </a:xfrm>
            <a:prstGeom prst="ellipse">
              <a:avLst/>
            </a:prstGeom>
            <a:solidFill>
              <a:srgbClr val="D60093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1" tIns="45716" rIns="91431" bIns="45716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endParaRPr lang="fr-FR" altLang="fr-FR" sz="1200">
                <a:solidFill>
                  <a:srgbClr val="003399"/>
                </a:solidFill>
              </a:endParaRPr>
            </a:p>
            <a:p>
              <a:pPr algn="ctr" eaLnBrk="1" hangingPunct="1"/>
              <a:r>
                <a:rPr lang="fr-FR" altLang="fr-FR" sz="1200">
                  <a:solidFill>
                    <a:srgbClr val="003399"/>
                  </a:solidFill>
                </a:rPr>
                <a:t> </a:t>
              </a:r>
            </a:p>
          </p:txBody>
        </p:sp>
        <p:sp>
          <p:nvSpPr>
            <p:cNvPr id="20" name="Oval 6"/>
            <p:cNvSpPr>
              <a:spLocks noChangeArrowheads="1"/>
            </p:cNvSpPr>
            <p:nvPr/>
          </p:nvSpPr>
          <p:spPr bwMode="auto">
            <a:xfrm>
              <a:off x="4876800" y="3984625"/>
              <a:ext cx="2243138" cy="2254250"/>
            </a:xfrm>
            <a:prstGeom prst="ellipse">
              <a:avLst/>
            </a:prstGeom>
            <a:solidFill>
              <a:srgbClr val="00B0F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1" tIns="45716" rIns="91431" bIns="45716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endParaRPr lang="fr-FR" altLang="fr-FR" sz="1200">
                <a:solidFill>
                  <a:srgbClr val="003399"/>
                </a:solidFill>
              </a:endParaRPr>
            </a:p>
            <a:p>
              <a:pPr algn="ctr" eaLnBrk="1" hangingPunct="1"/>
              <a:endParaRPr lang="fr-FR" altLang="fr-FR" sz="1200">
                <a:solidFill>
                  <a:srgbClr val="003399"/>
                </a:solidFill>
              </a:endParaRPr>
            </a:p>
            <a:p>
              <a:pPr algn="ctr" eaLnBrk="1" hangingPunct="1"/>
              <a:endParaRPr lang="fr-FR" altLang="fr-FR" sz="1200">
                <a:solidFill>
                  <a:srgbClr val="003399"/>
                </a:solidFill>
              </a:endParaRPr>
            </a:p>
          </p:txBody>
        </p: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6145213" y="3105151"/>
              <a:ext cx="1728788" cy="1960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1" tIns="45716" rIns="91431" bIns="45716">
              <a:spAutoFit/>
            </a:bodyPr>
            <a:lstStyle/>
            <a:p>
              <a:pPr algn="ctr">
                <a:defRPr/>
              </a:pPr>
              <a:r>
                <a:rPr lang="fr-FR" sz="1100" b="1" dirty="0">
                  <a:solidFill>
                    <a:srgbClr val="003399"/>
                  </a:solidFill>
                  <a:latin typeface="+mn-lt"/>
                </a:rPr>
                <a:t>Organismes </a:t>
              </a:r>
              <a:br>
                <a:rPr lang="fr-FR" sz="1100" b="1" dirty="0">
                  <a:solidFill>
                    <a:srgbClr val="003399"/>
                  </a:solidFill>
                  <a:latin typeface="+mn-lt"/>
                </a:rPr>
              </a:br>
              <a:r>
                <a:rPr lang="fr-FR" sz="1100" b="1" dirty="0">
                  <a:solidFill>
                    <a:srgbClr val="003399"/>
                  </a:solidFill>
                  <a:latin typeface="+mn-lt"/>
                </a:rPr>
                <a:t>de </a:t>
              </a:r>
              <a:br>
                <a:rPr lang="fr-FR" sz="1100" b="1" dirty="0">
                  <a:solidFill>
                    <a:srgbClr val="003399"/>
                  </a:solidFill>
                  <a:latin typeface="+mn-lt"/>
                </a:rPr>
              </a:br>
              <a:r>
                <a:rPr lang="fr-FR" sz="1100" b="1" dirty="0">
                  <a:solidFill>
                    <a:srgbClr val="003399"/>
                  </a:solidFill>
                  <a:latin typeface="+mn-lt"/>
                </a:rPr>
                <a:t>Recherche</a:t>
              </a:r>
              <a:br>
                <a:rPr lang="fr-FR" sz="1100" b="1" dirty="0">
                  <a:solidFill>
                    <a:srgbClr val="003399"/>
                  </a:solidFill>
                  <a:latin typeface="+mn-lt"/>
                </a:rPr>
              </a:br>
              <a:endParaRPr lang="fr-FR" sz="1100" b="1" dirty="0">
                <a:solidFill>
                  <a:srgbClr val="003399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defRPr/>
              </a:pPr>
              <a:endParaRPr lang="fr-FR" sz="1100" b="1" dirty="0">
                <a:solidFill>
                  <a:srgbClr val="003399"/>
                </a:solidFill>
                <a:latin typeface="+mn-lt"/>
              </a:endParaRPr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7119940" y="4764087"/>
              <a:ext cx="1641475" cy="1636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1" tIns="45716" rIns="91431" bIns="45716">
              <a:spAutoFit/>
            </a:bodyPr>
            <a:lstStyle/>
            <a:p>
              <a:pPr algn="ctr">
                <a:defRPr/>
              </a:pPr>
              <a:r>
                <a:rPr lang="fr-FR" sz="1100" b="1" dirty="0">
                  <a:solidFill>
                    <a:srgbClr val="003399"/>
                  </a:solidFill>
                  <a:latin typeface="+mn-lt"/>
                </a:rPr>
                <a:t>Etat </a:t>
              </a:r>
              <a:br>
                <a:rPr lang="fr-FR" sz="1100" b="1" dirty="0">
                  <a:solidFill>
                    <a:srgbClr val="003399"/>
                  </a:solidFill>
                  <a:latin typeface="+mn-lt"/>
                </a:rPr>
              </a:br>
              <a:r>
                <a:rPr lang="fr-FR" sz="1100" b="1" dirty="0">
                  <a:solidFill>
                    <a:srgbClr val="003399"/>
                  </a:solidFill>
                  <a:latin typeface="+mn-lt"/>
                </a:rPr>
                <a:t>et institutions</a:t>
              </a:r>
            </a:p>
            <a:p>
              <a:pPr>
                <a:spcBef>
                  <a:spcPct val="50000"/>
                </a:spcBef>
                <a:defRPr/>
              </a:pPr>
              <a:endParaRPr lang="fr-FR" sz="1100" b="1" dirty="0">
                <a:solidFill>
                  <a:srgbClr val="003399"/>
                </a:solidFill>
                <a:latin typeface="+mn-lt"/>
              </a:endParaRPr>
            </a:p>
          </p:txBody>
        </p:sp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4968136" y="4825499"/>
              <a:ext cx="1916430" cy="1149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1" tIns="45716" rIns="91431" bIns="45716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sz="1100" b="1" dirty="0">
                  <a:solidFill>
                    <a:srgbClr val="003399"/>
                  </a:solidFill>
                  <a:latin typeface="+mn-lt"/>
                </a:rPr>
                <a:t>Collectivités</a:t>
              </a:r>
              <a:br>
                <a:rPr lang="fr-FR" sz="1100" b="1" dirty="0">
                  <a:solidFill>
                    <a:srgbClr val="003399"/>
                  </a:solidFill>
                  <a:latin typeface="+mn-lt"/>
                </a:rPr>
              </a:br>
              <a:r>
                <a:rPr lang="fr-FR" sz="1100" b="1" dirty="0">
                  <a:solidFill>
                    <a:srgbClr val="003399"/>
                  </a:solidFill>
                  <a:latin typeface="+mn-lt"/>
                </a:rPr>
                <a:t>et</a:t>
              </a:r>
              <a:br>
                <a:rPr lang="fr-FR" sz="1100" b="1" dirty="0">
                  <a:solidFill>
                    <a:srgbClr val="003399"/>
                  </a:solidFill>
                  <a:latin typeface="+mn-lt"/>
                </a:rPr>
              </a:br>
              <a:r>
                <a:rPr lang="fr-FR" sz="1100" b="1" dirty="0">
                  <a:solidFill>
                    <a:srgbClr val="003399"/>
                  </a:solidFill>
                  <a:latin typeface="+mn-lt"/>
                </a:rPr>
                <a:t>prestataires</a:t>
              </a:r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7384"/>
            <a:ext cx="9489346" cy="688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projets </a:t>
            </a:r>
            <a:r>
              <a:rPr lang="fr-FR" dirty="0" smtClean="0"/>
              <a:t>éditoriaux – ouvrages collectifs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158" y="872465"/>
            <a:ext cx="2520000" cy="2520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384928"/>
            <a:ext cx="1587075" cy="23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>
            <a:grpSpLocks/>
          </p:cNvGrpSpPr>
          <p:nvPr/>
        </p:nvGrpSpPr>
        <p:grpSpPr bwMode="auto">
          <a:xfrm>
            <a:off x="3404758" y="1484784"/>
            <a:ext cx="3200400" cy="2427316"/>
            <a:chOff x="-15692845" y="6795779"/>
            <a:chExt cx="9076780" cy="5960410"/>
          </a:xfrm>
        </p:grpSpPr>
        <p:pic>
          <p:nvPicPr>
            <p:cNvPr id="8" name="Image 7" descr="ZABR_QuestRHÔNE_CHAP10_Page_04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692845" y="6795779"/>
              <a:ext cx="4526603" cy="5960410"/>
            </a:xfrm>
            <a:prstGeom prst="rect">
              <a:avLst/>
            </a:prstGeom>
            <a:noFill/>
            <a:ln w="9525">
              <a:solidFill>
                <a:srgbClr val="5B503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 8" descr="ZABR_QuestRHÔNE_CHAP10_Page_05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66242" y="6795779"/>
              <a:ext cx="4550177" cy="5960410"/>
            </a:xfrm>
            <a:prstGeom prst="rect">
              <a:avLst/>
            </a:prstGeom>
            <a:noFill/>
            <a:ln w="9525">
              <a:solidFill>
                <a:srgbClr val="5B503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182" y="3840809"/>
            <a:ext cx="1732965" cy="252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4" y="1484784"/>
            <a:ext cx="2578576" cy="38620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77072"/>
            <a:ext cx="1583072" cy="263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7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Edition de guides et fiches techniques observatoires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12" y="836712"/>
            <a:ext cx="2520000" cy="2520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57236" y="4365103"/>
            <a:ext cx="3609591" cy="238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484784"/>
            <a:ext cx="2016224" cy="19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e 15"/>
          <p:cNvGrpSpPr/>
          <p:nvPr/>
        </p:nvGrpSpPr>
        <p:grpSpPr>
          <a:xfrm>
            <a:off x="0" y="3436988"/>
            <a:ext cx="3231968" cy="2805558"/>
            <a:chOff x="0" y="3436988"/>
            <a:chExt cx="3231968" cy="2805558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0288" y="4149080"/>
              <a:ext cx="1491680" cy="209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36988"/>
              <a:ext cx="1728787" cy="240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e 14"/>
          <p:cNvGrpSpPr/>
          <p:nvPr/>
        </p:nvGrpSpPr>
        <p:grpSpPr>
          <a:xfrm>
            <a:off x="2267744" y="1035762"/>
            <a:ext cx="4148795" cy="3290688"/>
            <a:chOff x="2267744" y="1035762"/>
            <a:chExt cx="4148795" cy="3290688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035762"/>
              <a:ext cx="1628515" cy="2304000"/>
            </a:xfrm>
            <a:prstGeom prst="rect">
              <a:avLst/>
            </a:prstGeom>
          </p:spPr>
        </p:pic>
        <p:pic>
          <p:nvPicPr>
            <p:cNvPr id="9" name="Image 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412774"/>
              <a:ext cx="1597531" cy="244237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8" y="2092684"/>
              <a:ext cx="1579381" cy="2233766"/>
            </a:xfrm>
            <a:prstGeom prst="rect">
              <a:avLst/>
            </a:prstGeom>
          </p:spPr>
        </p:pic>
      </p:grpSp>
      <p:pic>
        <p:nvPicPr>
          <p:cNvPr id="3076" name="Picture 4" descr="http://www.graie.org/othu/visuels/photos/guideecopluie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38725"/>
            <a:ext cx="14478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13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9"/>
          <a:stretch/>
        </p:blipFill>
        <p:spPr>
          <a:xfrm>
            <a:off x="6614102" y="404664"/>
            <a:ext cx="2520000" cy="1960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Films</a:t>
            </a:r>
            <a:r>
              <a:rPr lang="fr-FR" dirty="0" smtClean="0"/>
              <a:t>, web … YouTube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1772816"/>
            <a:ext cx="1280143" cy="179809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4382" y="390616"/>
            <a:ext cx="2520000" cy="1526961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32630" y="1196752"/>
            <a:ext cx="3747282" cy="5544616"/>
            <a:chOff x="32630" y="1196752"/>
            <a:chExt cx="3747282" cy="5544616"/>
          </a:xfrm>
        </p:grpSpPr>
        <p:sp>
          <p:nvSpPr>
            <p:cNvPr id="18" name="ZoneTexte 17"/>
            <p:cNvSpPr txBox="1"/>
            <p:nvPr/>
          </p:nvSpPr>
          <p:spPr>
            <a:xfrm>
              <a:off x="1539970" y="1503377"/>
              <a:ext cx="2239942" cy="3185487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Jeu informatique</a:t>
              </a:r>
              <a:r>
                <a:rPr lang="fr-FR" sz="1200" dirty="0" smtClean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/>
              </a:r>
              <a:br>
                <a:rPr lang="fr-FR" sz="1200" dirty="0" smtClean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fr-FR" sz="1200" dirty="0" smtClean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Les </a:t>
              </a:r>
              <a:r>
                <a:rPr lang="fr-FR" sz="12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acteurs et usages </a:t>
              </a:r>
              <a:r>
                <a:rPr lang="fr-FR" sz="1200" dirty="0" smtClean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/>
              </a:r>
              <a:br>
                <a:rPr lang="fr-FR" sz="1200" dirty="0" smtClean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fr-FR" sz="1200" dirty="0" smtClean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d’un </a:t>
              </a:r>
              <a:r>
                <a:rPr lang="fr-FR" sz="12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cours </a:t>
              </a:r>
              <a:r>
                <a:rPr lang="fr-FR" sz="1200" dirty="0" smtClean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d’eau</a:t>
              </a:r>
            </a:p>
            <a:p>
              <a:pPr algn="ctr"/>
              <a:r>
                <a:rPr lang="fr-FR" sz="1100" dirty="0" smtClean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La cité des science, </a:t>
              </a:r>
              <a:br>
                <a:rPr lang="fr-FR" sz="1100" dirty="0" smtClean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fr-FR" sz="1100" dirty="0" smtClean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1991</a:t>
              </a:r>
            </a:p>
            <a:p>
              <a:pPr algn="ctr"/>
              <a:endParaRPr lang="fr-FR" sz="1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ctr"/>
              <a:endParaRPr lang="fr-FR" sz="1100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ctr"/>
              <a:endParaRPr lang="fr-FR" sz="1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ctr"/>
              <a:endParaRPr lang="fr-FR" sz="1100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ctr"/>
              <a:endParaRPr lang="fr-FR" sz="1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ctr"/>
              <a:endParaRPr lang="fr-FR" sz="1100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ctr"/>
              <a:endParaRPr lang="fr-FR" sz="1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ctr"/>
              <a:endParaRPr lang="fr-FR" sz="1100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ctr"/>
              <a:endParaRPr lang="fr-FR" sz="1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ctr"/>
              <a:endParaRPr lang="fr-FR" sz="1100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ctr"/>
              <a:endParaRPr lang="fr-FR" sz="1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ctr"/>
              <a:endParaRPr lang="fr-FR" sz="1100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ctr"/>
              <a:endParaRPr lang="fr-FR" sz="1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591" y="5337352"/>
              <a:ext cx="1733289" cy="1273937"/>
            </a:xfrm>
            <a:prstGeom prst="rect">
              <a:avLst/>
            </a:prstGeom>
          </p:spPr>
        </p:pic>
        <p:grpSp>
          <p:nvGrpSpPr>
            <p:cNvPr id="15" name="Groupe 14"/>
            <p:cNvGrpSpPr/>
            <p:nvPr/>
          </p:nvGrpSpPr>
          <p:grpSpPr>
            <a:xfrm>
              <a:off x="32630" y="1196752"/>
              <a:ext cx="1436719" cy="5544616"/>
              <a:chOff x="32630" y="1196752"/>
              <a:chExt cx="1436719" cy="5544616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497" y="2448978"/>
                <a:ext cx="1368000" cy="3434772"/>
              </a:xfrm>
              <a:prstGeom prst="rect">
                <a:avLst/>
              </a:prstGeom>
            </p:spPr>
          </p:pic>
          <p:pic>
            <p:nvPicPr>
              <p:cNvPr id="3" name="Picture 2" descr="titragebleu copie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30" y="1196752"/>
                <a:ext cx="1436719" cy="1252226"/>
              </a:xfrm>
              <a:prstGeom prst="rect">
                <a:avLst/>
              </a:prstGeom>
              <a:noFill/>
              <a:ln w="9525">
                <a:solidFill>
                  <a:srgbClr val="365F9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496" y="5801746"/>
                <a:ext cx="1368000" cy="939622"/>
              </a:xfrm>
              <a:prstGeom prst="rect">
                <a:avLst/>
              </a:prstGeom>
            </p:spPr>
          </p:pic>
        </p:grp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586" y="2492896"/>
              <a:ext cx="1980000" cy="910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896" y="3497339"/>
              <a:ext cx="1980000" cy="108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e 20"/>
          <p:cNvGrpSpPr/>
          <p:nvPr/>
        </p:nvGrpSpPr>
        <p:grpSpPr>
          <a:xfrm>
            <a:off x="3563888" y="850162"/>
            <a:ext cx="5382535" cy="5908062"/>
            <a:chOff x="3563888" y="850162"/>
            <a:chExt cx="5382535" cy="590806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7553" y="850162"/>
              <a:ext cx="2079540" cy="96632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Espace réservé du contenu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5832" y="2098354"/>
              <a:ext cx="1837099" cy="12244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12320" y="1905509"/>
              <a:ext cx="3240000" cy="966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27"/>
            <a:stretch/>
          </p:blipFill>
          <p:spPr bwMode="auto">
            <a:xfrm>
              <a:off x="4203693" y="2881099"/>
              <a:ext cx="3240000" cy="1988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064" y="2577199"/>
              <a:ext cx="304733" cy="222467"/>
            </a:xfrm>
            <a:prstGeom prst="rect">
              <a:avLst/>
            </a:prstGeom>
          </p:spPr>
        </p:pic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17556" y="3440614"/>
              <a:ext cx="3328867" cy="3317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3888" y="4200920"/>
              <a:ext cx="2025169" cy="255730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714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12" y="44624"/>
            <a:ext cx="2520000" cy="2520000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395536" y="548680"/>
            <a:ext cx="8712968" cy="6218078"/>
            <a:chOff x="395536" y="548680"/>
            <a:chExt cx="8712968" cy="6218078"/>
          </a:xfrm>
        </p:grpSpPr>
        <p:sp>
          <p:nvSpPr>
            <p:cNvPr id="5" name="Rectangle 4"/>
            <p:cNvSpPr/>
            <p:nvPr/>
          </p:nvSpPr>
          <p:spPr>
            <a:xfrm>
              <a:off x="395536" y="4603286"/>
              <a:ext cx="2232248" cy="2066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793" y="1556792"/>
              <a:ext cx="1800000" cy="362255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346" y="548680"/>
              <a:ext cx="1800000" cy="385440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2272700"/>
              <a:ext cx="1800000" cy="366666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5085184"/>
              <a:ext cx="1749552" cy="1292352"/>
            </a:xfrm>
            <a:prstGeom prst="rect">
              <a:avLst/>
            </a:prstGeom>
          </p:spPr>
        </p:pic>
        <p:pic>
          <p:nvPicPr>
            <p:cNvPr id="10" name="Picture 1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173" y="4505887"/>
              <a:ext cx="2321331" cy="2260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852936"/>
              <a:ext cx="1944216" cy="1399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385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3000"/>
            <a:ext cx="9360000" cy="526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membres du Graie</a:t>
            </a:r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18" y="836712"/>
            <a:ext cx="498095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02952"/>
            <a:ext cx="3966319" cy="1869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5" name="ZoneTexte 4"/>
          <p:cNvSpPr txBox="1"/>
          <p:nvPr/>
        </p:nvSpPr>
        <p:spPr>
          <a:xfrm>
            <a:off x="5985533" y="6453336"/>
            <a:ext cx="3122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Yan Arthus Bertrand 2015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130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64859"/>
            <a:ext cx="9037518" cy="508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e 27"/>
          <p:cNvGrpSpPr/>
          <p:nvPr/>
        </p:nvGrpSpPr>
        <p:grpSpPr>
          <a:xfrm>
            <a:off x="51232" y="869427"/>
            <a:ext cx="5128373" cy="1260085"/>
            <a:chOff x="163707" y="1556792"/>
            <a:chExt cx="5128373" cy="1260085"/>
          </a:xfrm>
        </p:grpSpPr>
        <p:sp>
          <p:nvSpPr>
            <p:cNvPr id="23" name="Rectangle 22"/>
            <p:cNvSpPr/>
            <p:nvPr/>
          </p:nvSpPr>
          <p:spPr>
            <a:xfrm>
              <a:off x="163707" y="1556792"/>
              <a:ext cx="5128373" cy="1260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07" y="1801018"/>
              <a:ext cx="1719581" cy="449535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3288" y="1798156"/>
              <a:ext cx="960520" cy="859942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35" y="2250553"/>
              <a:ext cx="1509127" cy="407545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2155505"/>
              <a:ext cx="1584000" cy="561702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517" y="1772816"/>
              <a:ext cx="1483992" cy="427109"/>
            </a:xfrm>
            <a:prstGeom prst="rect">
              <a:avLst/>
            </a:prstGeom>
          </p:spPr>
        </p:pic>
        <p:pic>
          <p:nvPicPr>
            <p:cNvPr id="26" name="Image 12" descr="DREAL_rhonealpes_200dpi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4647" y="1818665"/>
              <a:ext cx="645371" cy="83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partenaires</a:t>
            </a:r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156460" y="2237512"/>
            <a:ext cx="8834676" cy="4510951"/>
            <a:chOff x="156460" y="2237512"/>
            <a:chExt cx="8834676" cy="4510951"/>
          </a:xfrm>
        </p:grpSpPr>
        <p:grpSp>
          <p:nvGrpSpPr>
            <p:cNvPr id="30" name="Groupe 29"/>
            <p:cNvGrpSpPr>
              <a:grpSpLocks noChangeAspect="1"/>
            </p:cNvGrpSpPr>
            <p:nvPr/>
          </p:nvGrpSpPr>
          <p:grpSpPr>
            <a:xfrm>
              <a:off x="195287" y="2976956"/>
              <a:ext cx="4196885" cy="1837874"/>
              <a:chOff x="1331913" y="2738040"/>
              <a:chExt cx="5753100" cy="2519363"/>
            </a:xfrm>
          </p:grpSpPr>
          <p:pic>
            <p:nvPicPr>
              <p:cNvPr id="34" name="Picture 2" descr="Couv IS Rivers+Dos 13mm_HD-1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913" y="2738040"/>
                <a:ext cx="5753100" cy="1302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913" y="4581128"/>
                <a:ext cx="5753100" cy="676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913" y="4040188"/>
                <a:ext cx="5753100" cy="657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" name="Groupe 15"/>
            <p:cNvGrpSpPr>
              <a:grpSpLocks noChangeAspect="1"/>
            </p:cNvGrpSpPr>
            <p:nvPr/>
          </p:nvGrpSpPr>
          <p:grpSpPr>
            <a:xfrm>
              <a:off x="156460" y="5872304"/>
              <a:ext cx="5755447" cy="876159"/>
              <a:chOff x="57150" y="5443538"/>
              <a:chExt cx="8999538" cy="137001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7" name="Image 1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" y="6129338"/>
                <a:ext cx="8999538" cy="684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Image 18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" y="5443538"/>
                <a:ext cx="8999538" cy="690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168" name="Groupe 7167"/>
            <p:cNvGrpSpPr/>
            <p:nvPr/>
          </p:nvGrpSpPr>
          <p:grpSpPr>
            <a:xfrm>
              <a:off x="195287" y="5059506"/>
              <a:ext cx="5328592" cy="651206"/>
              <a:chOff x="179513" y="4794018"/>
              <a:chExt cx="5328592" cy="651206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79513" y="4797153"/>
                <a:ext cx="5328592" cy="64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2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8687" y="4901509"/>
                <a:ext cx="697409" cy="499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Image 1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644" y="4794018"/>
                <a:ext cx="4479211" cy="651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e 6"/>
            <p:cNvGrpSpPr/>
            <p:nvPr/>
          </p:nvGrpSpPr>
          <p:grpSpPr>
            <a:xfrm>
              <a:off x="4526640" y="3099722"/>
              <a:ext cx="4464496" cy="1715108"/>
              <a:chOff x="4526640" y="3099722"/>
              <a:chExt cx="4464496" cy="1715108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526640" y="3099722"/>
                <a:ext cx="4464496" cy="17151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7169" name="Groupe 7168"/>
              <p:cNvGrpSpPr>
                <a:grpSpLocks noChangeAspect="1"/>
              </p:cNvGrpSpPr>
              <p:nvPr/>
            </p:nvGrpSpPr>
            <p:grpSpPr>
              <a:xfrm>
                <a:off x="4526640" y="3152045"/>
                <a:ext cx="4464496" cy="1662785"/>
                <a:chOff x="1012204" y="1522413"/>
                <a:chExt cx="6942188" cy="2585593"/>
              </a:xfrm>
            </p:grpSpPr>
            <p:pic>
              <p:nvPicPr>
                <p:cNvPr id="819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1027113" y="1522413"/>
                  <a:ext cx="6927279" cy="7502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197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1027113" y="2908177"/>
                  <a:ext cx="6927279" cy="7190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19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1027113" y="2119998"/>
                  <a:ext cx="6927279" cy="8157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2" name="Image 3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1012204" y="3617406"/>
                  <a:ext cx="6942188" cy="4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5" name="Groupe 4"/>
            <p:cNvGrpSpPr/>
            <p:nvPr/>
          </p:nvGrpSpPr>
          <p:grpSpPr>
            <a:xfrm>
              <a:off x="5784974" y="2237512"/>
              <a:ext cx="3206162" cy="596523"/>
              <a:chOff x="5796136" y="966665"/>
              <a:chExt cx="3206162" cy="596523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5796136" y="966665"/>
                <a:ext cx="3206162" cy="5965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9" name="Picture 17" descr="Z:\1OSR\Logo &amp; Charte Graphique\Logo_Partenaires\logoOSR\evs_S.jpg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0384" y="1033686"/>
                <a:ext cx="468000" cy="436754"/>
              </a:xfrm>
              <a:prstGeom prst="rect">
                <a:avLst/>
              </a:prstGeom>
              <a:noFill/>
            </p:spPr>
          </p:pic>
          <p:pic>
            <p:nvPicPr>
              <p:cNvPr id="29" name="Picture 4" descr="Z:\1OSR\Logo &amp; Charte Graphique\1_Irstea_LOGOS\GIF\IRSTEA_LOGO.gif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74" t="13145" r="10761" b="4698"/>
              <a:stretch>
                <a:fillRect/>
              </a:stretch>
            </p:blipFill>
            <p:spPr bwMode="auto">
              <a:xfrm>
                <a:off x="8028384" y="1054854"/>
                <a:ext cx="504000" cy="446426"/>
              </a:xfrm>
              <a:prstGeom prst="rect">
                <a:avLst/>
              </a:prstGeom>
              <a:noFill/>
            </p:spPr>
          </p:pic>
          <p:pic>
            <p:nvPicPr>
              <p:cNvPr id="32" name="Picture 12" descr="Z:\1OSR\Logo &amp; Charte Graphique\Logo_Partenaires\logoOSR\irsn_L.jpg"/>
              <p:cNvPicPr>
                <a:picLocks noChangeAspect="1" noChangeArrowheads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948264" y="1210894"/>
                <a:ext cx="504000" cy="310773"/>
              </a:xfrm>
              <a:prstGeom prst="rect">
                <a:avLst/>
              </a:prstGeom>
              <a:noFill/>
            </p:spPr>
          </p:pic>
          <p:pic>
            <p:nvPicPr>
              <p:cNvPr id="33" name="Picture 13" descr="Z:\1OSR\Logo &amp; Charte Graphique\Logo_Partenaires\logoOSR\ifremer_L.jpg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2313" y="966665"/>
                <a:ext cx="1024239" cy="181105"/>
              </a:xfrm>
              <a:prstGeom prst="rect">
                <a:avLst/>
              </a:prstGeom>
              <a:noFill/>
            </p:spPr>
          </p:pic>
          <p:pic>
            <p:nvPicPr>
              <p:cNvPr id="37" name="Picture 14" descr="Z:\1OSR\Logo &amp; Charte Graphique\Logo_Partenaires\logoOSR\cerege_L.jpg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8144" y="1049851"/>
                <a:ext cx="468000" cy="434933"/>
              </a:xfrm>
              <a:prstGeom prst="rect">
                <a:avLst/>
              </a:prstGeom>
              <a:noFill/>
            </p:spPr>
          </p:pic>
          <p:pic>
            <p:nvPicPr>
              <p:cNvPr id="38" name="Picture 16" descr="Z:\1OSR\Logo &amp; Charte Graphique\Logo_Partenaires\logoOSR\entpe_L.jpg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51014" y="1035613"/>
                <a:ext cx="396000" cy="436346"/>
              </a:xfrm>
              <a:prstGeom prst="rect">
                <a:avLst/>
              </a:prstGeom>
              <a:noFill/>
            </p:spPr>
          </p:pic>
          <p:pic>
            <p:nvPicPr>
              <p:cNvPr id="40" name="Picture 24" descr="Z:\1OSR\Logo &amp; Charte Graphique\Logo_Partenaires\logoOSR\Logo_MIO-eng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1172495"/>
                <a:ext cx="554541" cy="340089"/>
              </a:xfrm>
              <a:prstGeom prst="rect">
                <a:avLst/>
              </a:prstGeom>
              <a:noFill/>
            </p:spPr>
          </p:pic>
        </p:grp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822" y="5085184"/>
              <a:ext cx="2917666" cy="1193151"/>
            </a:xfrm>
            <a:prstGeom prst="rect">
              <a:avLst/>
            </a:prstGeom>
          </p:spPr>
        </p:pic>
      </p:grpSp>
      <p:sp>
        <p:nvSpPr>
          <p:cNvPr id="45" name="ZoneTexte 44"/>
          <p:cNvSpPr txBox="1"/>
          <p:nvPr/>
        </p:nvSpPr>
        <p:spPr>
          <a:xfrm>
            <a:off x="5985533" y="6453336"/>
            <a:ext cx="3122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Yan Arthus Bertrand 2015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781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137306" y="3429000"/>
            <a:ext cx="3279573" cy="3199697"/>
            <a:chOff x="5789240" y="3428281"/>
            <a:chExt cx="3103241" cy="3096344"/>
          </a:xfrm>
        </p:grpSpPr>
        <p:grpSp>
          <p:nvGrpSpPr>
            <p:cNvPr id="11" name="Groupe 10"/>
            <p:cNvGrpSpPr/>
            <p:nvPr/>
          </p:nvGrpSpPr>
          <p:grpSpPr>
            <a:xfrm>
              <a:off x="5789240" y="3428281"/>
              <a:ext cx="3103241" cy="3096344"/>
              <a:chOff x="5789240" y="3428281"/>
              <a:chExt cx="3103241" cy="3096344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9240" y="3428281"/>
                <a:ext cx="3103241" cy="3096344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8068722" y="5464274"/>
                <a:ext cx="720000" cy="954000"/>
              </a:xfrm>
              <a:prstGeom prst="rect">
                <a:avLst/>
              </a:prstGeom>
              <a:solidFill>
                <a:srgbClr val="33A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26193" y="5501048"/>
              <a:ext cx="710463" cy="9847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L’équipe de permanents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5560" y="980728"/>
            <a:ext cx="558756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2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79512" y="-298482"/>
            <a:ext cx="2232248" cy="20660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3861048"/>
            <a:ext cx="3338744" cy="281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2987824" y="116632"/>
            <a:ext cx="5862784" cy="6696745"/>
            <a:chOff x="2987824" y="116632"/>
            <a:chExt cx="5862784" cy="6696745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4" y="116632"/>
              <a:ext cx="5862784" cy="669674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948264" y="5517232"/>
              <a:ext cx="1224136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4" y="237789"/>
            <a:ext cx="1749552" cy="1292352"/>
          </a:xfrm>
          <a:prstGeom prst="rect">
            <a:avLst/>
          </a:prstGeom>
        </p:spPr>
      </p:pic>
      <p:pic>
        <p:nvPicPr>
          <p:cNvPr id="17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373216"/>
            <a:ext cx="864096" cy="864096"/>
          </a:xfrm>
        </p:spPr>
      </p:pic>
      <p:sp>
        <p:nvSpPr>
          <p:cNvPr id="18" name="Rectangle 17"/>
          <p:cNvSpPr/>
          <p:nvPr/>
        </p:nvSpPr>
        <p:spPr>
          <a:xfrm>
            <a:off x="-2902628" y="2204864"/>
            <a:ext cx="29026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B0F0"/>
                </a:solidFill>
              </a:rPr>
              <a:t>Chaque année : </a:t>
            </a:r>
            <a:endParaRPr lang="fr-FR" sz="2000" b="1" dirty="0" smtClean="0">
              <a:solidFill>
                <a:srgbClr val="00B0F0"/>
              </a:solidFill>
            </a:endParaRPr>
          </a:p>
          <a:p>
            <a:r>
              <a:rPr lang="fr-F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rencontres  </a:t>
            </a:r>
            <a:endParaRPr lang="fr-F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950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participants </a:t>
            </a:r>
            <a:endParaRPr lang="fr-F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1400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participations  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 </a:t>
            </a:r>
            <a:endParaRPr lang="fr-F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Conférences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internationales</a:t>
            </a:r>
          </a:p>
        </p:txBody>
      </p:sp>
    </p:spTree>
    <p:extLst>
      <p:ext uri="{BB962C8B-B14F-4D97-AF65-F5344CB8AC3E}">
        <p14:creationId xmlns:p14="http://schemas.microsoft.com/office/powerpoint/2010/main" val="292354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"/>
            <a:ext cx="9144000" cy="685661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24744" y="980728"/>
            <a:ext cx="192787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4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718097"/>
            <a:ext cx="2520000" cy="252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1985 – Naissance du Graie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980728"/>
            <a:ext cx="4392488" cy="577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9" t="43856" r="4039" b="32717"/>
          <a:stretch/>
        </p:blipFill>
        <p:spPr bwMode="auto">
          <a:xfrm>
            <a:off x="899592" y="3234330"/>
            <a:ext cx="8211632" cy="321695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81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85330"/>
            <a:ext cx="2520000" cy="252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présidents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35009" y="-21886"/>
            <a:ext cx="247349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860031" y="272025"/>
            <a:ext cx="2153497" cy="26966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8224" y="3861048"/>
            <a:ext cx="2472560" cy="288509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651" y="3545966"/>
            <a:ext cx="4385852" cy="32199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6" y="3546224"/>
            <a:ext cx="4104456" cy="27363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1800" y="809789"/>
            <a:ext cx="2199735" cy="273494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06546" y="3694025"/>
            <a:ext cx="2280094" cy="307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0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66" y="980728"/>
            <a:ext cx="2520000" cy="252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1988 … Animation régionale Eau et Ville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1995"/>
            <a:ext cx="2160000" cy="45662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84784"/>
            <a:ext cx="2160000" cy="45497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60848"/>
            <a:ext cx="2160000" cy="46204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233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6856" y="332656"/>
            <a:ext cx="7149480" cy="861492"/>
          </a:xfrm>
        </p:spPr>
        <p:txBody>
          <a:bodyPr/>
          <a:lstStyle/>
          <a:p>
            <a:r>
              <a:rPr lang="fr-FR" dirty="0" smtClean="0"/>
              <a:t>1992 … conférences </a:t>
            </a:r>
            <a:r>
              <a:rPr lang="fr-FR" dirty="0" smtClean="0"/>
              <a:t>internationales</a:t>
            </a:r>
            <a:endParaRPr lang="fr-FR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12" y="836712"/>
            <a:ext cx="2520000" cy="2520000"/>
          </a:xfrm>
          <a:prstGeom prst="rect">
            <a:avLst/>
          </a:prstGeom>
        </p:spPr>
      </p:pic>
      <p:grpSp>
        <p:nvGrpSpPr>
          <p:cNvPr id="22" name="Groupe 21"/>
          <p:cNvGrpSpPr/>
          <p:nvPr/>
        </p:nvGrpSpPr>
        <p:grpSpPr>
          <a:xfrm>
            <a:off x="179511" y="980727"/>
            <a:ext cx="8928993" cy="5852460"/>
            <a:chOff x="179511" y="980727"/>
            <a:chExt cx="8928993" cy="585246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24128" y="4430941"/>
              <a:ext cx="3384376" cy="2402246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1" y="4570526"/>
              <a:ext cx="3233963" cy="2156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194148"/>
              <a:ext cx="1467086" cy="3096344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grpSp>
          <p:nvGrpSpPr>
            <p:cNvPr id="21" name="Groupe 20"/>
            <p:cNvGrpSpPr/>
            <p:nvPr/>
          </p:nvGrpSpPr>
          <p:grpSpPr>
            <a:xfrm>
              <a:off x="1861699" y="1484784"/>
              <a:ext cx="3718413" cy="4338907"/>
              <a:chOff x="1861699" y="1484784"/>
              <a:chExt cx="3718413" cy="4338907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1699" y="1484784"/>
                <a:ext cx="1097896" cy="714441"/>
              </a:xfrm>
              <a:prstGeom prst="rect">
                <a:avLst/>
              </a:prstGeom>
            </p:spPr>
          </p:pic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7704" y="2309125"/>
                <a:ext cx="1698300" cy="673981"/>
              </a:xfrm>
              <a:prstGeom prst="rect">
                <a:avLst/>
              </a:prstGeom>
            </p:spPr>
          </p:pic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1920" y="2949422"/>
                <a:ext cx="1620000" cy="582396"/>
              </a:xfrm>
              <a:prstGeom prst="rect">
                <a:avLst/>
              </a:prstGeom>
            </p:spPr>
          </p:pic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6112" y="3472099"/>
                <a:ext cx="1574724" cy="573105"/>
              </a:xfrm>
              <a:prstGeom prst="rect">
                <a:avLst/>
              </a:prstGeom>
            </p:spPr>
          </p:pic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1840" y="4077954"/>
                <a:ext cx="1494000" cy="526164"/>
              </a:xfrm>
              <a:prstGeom prst="rect">
                <a:avLst/>
              </a:prstGeom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6072" y="4669680"/>
                <a:ext cx="1584000" cy="604067"/>
              </a:xfrm>
              <a:prstGeom prst="rect">
                <a:avLst/>
              </a:prstGeom>
            </p:spPr>
          </p:pic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8112" y="5316490"/>
                <a:ext cx="1512000" cy="507201"/>
              </a:xfrm>
              <a:prstGeom prst="rect">
                <a:avLst/>
              </a:prstGeom>
            </p:spPr>
          </p:pic>
        </p:grpSp>
        <p:pic>
          <p:nvPicPr>
            <p:cNvPr id="4" name="Picture 2" descr="05salleB_trophee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8888" y="2742320"/>
              <a:ext cx="2374155" cy="1580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3194" y="980727"/>
              <a:ext cx="2242037" cy="1665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76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1996 … eau et urbanisme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2569428" cy="512980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900" y="3501008"/>
            <a:ext cx="4377110" cy="302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837938"/>
            <a:ext cx="2520000" cy="2520000"/>
          </a:xfrm>
          <a:prstGeom prst="rect">
            <a:avLst/>
          </a:prstGeom>
        </p:spPr>
      </p:pic>
      <p:grpSp>
        <p:nvGrpSpPr>
          <p:cNvPr id="10" name="Groupe 9"/>
          <p:cNvGrpSpPr>
            <a:grpSpLocks noChangeAspect="1"/>
          </p:cNvGrpSpPr>
          <p:nvPr/>
        </p:nvGrpSpPr>
        <p:grpSpPr>
          <a:xfrm>
            <a:off x="2900900" y="1988840"/>
            <a:ext cx="2865615" cy="1236377"/>
            <a:chOff x="3123953" y="1021078"/>
            <a:chExt cx="6918490" cy="308786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27566" y="1021080"/>
              <a:ext cx="2514877" cy="3087863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4066" y="1021078"/>
              <a:ext cx="2750141" cy="3087865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953" y="1021079"/>
              <a:ext cx="2338088" cy="30553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311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96" y="188640"/>
            <a:ext cx="2520000" cy="252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6856" y="44624"/>
            <a:ext cx="7149480" cy="2448272"/>
          </a:xfrm>
        </p:spPr>
        <p:txBody>
          <a:bodyPr>
            <a:normAutofit/>
          </a:bodyPr>
          <a:lstStyle/>
          <a:p>
            <a:r>
              <a:rPr lang="fr-FR" dirty="0" smtClean="0"/>
              <a:t>2000 … L’OTHU et 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l‘animation régionale, nouvelle formule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3728" y="2017865"/>
            <a:ext cx="3592611" cy="19360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630"/>
          <a:stretch/>
        </p:blipFill>
        <p:spPr>
          <a:xfrm>
            <a:off x="179512" y="4077072"/>
            <a:ext cx="3816424" cy="2780928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4788024" y="2902322"/>
            <a:ext cx="4248472" cy="3845297"/>
            <a:chOff x="4788024" y="2902322"/>
            <a:chExt cx="4248472" cy="3845297"/>
          </a:xfrm>
        </p:grpSpPr>
        <p:pic>
          <p:nvPicPr>
            <p:cNvPr id="3" name="Image 6" descr="P1010989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496" y="5532782"/>
              <a:ext cx="2160000" cy="121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33" descr="\\Laetitia\photos\1Reseaux\autosurv\autos2809e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61621" y="4121548"/>
              <a:ext cx="2160587" cy="1323676"/>
            </a:xfrm>
            <a:prstGeom prst="rect">
              <a:avLst/>
            </a:prstGeom>
            <a:noFill/>
            <a:ln w="9525">
              <a:solidFill>
                <a:srgbClr val="5B503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echangeasnc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1621" y="2902322"/>
              <a:ext cx="2159000" cy="1174750"/>
            </a:xfrm>
            <a:prstGeom prst="rect">
              <a:avLst/>
            </a:prstGeom>
            <a:noFill/>
            <a:ln w="9525">
              <a:solidFill>
                <a:srgbClr val="5B503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88024" y="4112719"/>
              <a:ext cx="1914863" cy="2626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1795732" cy="91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64288" y="4941168"/>
            <a:ext cx="1979712" cy="191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24" y="2492896"/>
            <a:ext cx="1898301" cy="219866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9" y="1196752"/>
            <a:ext cx="879972" cy="11339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36" y="6165304"/>
            <a:ext cx="6172016" cy="5304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6856" y="116632"/>
            <a:ext cx="8085584" cy="1143000"/>
          </a:xfrm>
        </p:spPr>
        <p:txBody>
          <a:bodyPr/>
          <a:lstStyle/>
          <a:p>
            <a:r>
              <a:rPr lang="fr-FR" dirty="0" smtClean="0"/>
              <a:t>2001 … la ZABR </a:t>
            </a:r>
            <a:r>
              <a:rPr lang="fr-FR" dirty="0" smtClean="0"/>
              <a:t> … I.S.Rivers </a:t>
            </a:r>
            <a:r>
              <a:rPr lang="fr-FR" dirty="0" smtClean="0"/>
              <a:t>2012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04" y="836712"/>
            <a:ext cx="2520000" cy="252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4824" y="3910508"/>
            <a:ext cx="2520000" cy="25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551571"/>
            <a:ext cx="2183904" cy="14559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2516" y="2780928"/>
            <a:ext cx="5401804" cy="28165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70968"/>
            <a:ext cx="1779339" cy="65402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941168"/>
            <a:ext cx="1126569" cy="65628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" y="5597457"/>
            <a:ext cx="1188310" cy="124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2011 – Sipibel … conférences Eau &amp; Santé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756" y="1340768"/>
            <a:ext cx="2360756" cy="23607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519" y="908720"/>
            <a:ext cx="1828800" cy="264261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9" y="5301208"/>
            <a:ext cx="7525625" cy="1512168"/>
          </a:xfrm>
          <a:prstGeom prst="rect">
            <a:avLst/>
          </a:prstGeom>
        </p:spPr>
      </p:pic>
      <p:grpSp>
        <p:nvGrpSpPr>
          <p:cNvPr id="8" name="Groupe 7"/>
          <p:cNvGrpSpPr>
            <a:grpSpLocks noChangeAspect="1"/>
          </p:cNvGrpSpPr>
          <p:nvPr/>
        </p:nvGrpSpPr>
        <p:grpSpPr>
          <a:xfrm>
            <a:off x="107503" y="1556792"/>
            <a:ext cx="5688632" cy="1184439"/>
            <a:chOff x="193675" y="3356992"/>
            <a:chExt cx="8699500" cy="1811337"/>
          </a:xfrm>
        </p:grpSpPr>
        <p:pic>
          <p:nvPicPr>
            <p:cNvPr id="9" name="Picture 10" descr="http://www.cranves-sales.fr/ressources/LE%20CHAL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675" y="3356992"/>
              <a:ext cx="2700338" cy="18002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8" descr="sipibelste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400" y="3356992"/>
              <a:ext cx="3211513" cy="18002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875" y="3369692"/>
              <a:ext cx="2400300" cy="17986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Imag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320" y="3677659"/>
            <a:ext cx="3188544" cy="1532456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2506938"/>
            <a:ext cx="1746000" cy="4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960991"/>
            <a:ext cx="2340005" cy="58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19" y="3255389"/>
            <a:ext cx="24384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9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2258</TotalTime>
  <Words>297</Words>
  <Application>Microsoft Office PowerPoint</Application>
  <PresentationFormat>Affichage à l'écran (4:3)</PresentationFormat>
  <Paragraphs>72</Paragraphs>
  <Slides>18</Slides>
  <Notes>11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Présentation PowerPoint</vt:lpstr>
      <vt:lpstr>1985 – Naissance du Graie</vt:lpstr>
      <vt:lpstr>Les présidents</vt:lpstr>
      <vt:lpstr>1988 … Animation régionale Eau et Ville</vt:lpstr>
      <vt:lpstr>1992 … conférences internationales</vt:lpstr>
      <vt:lpstr>1996 … eau et urbanisme</vt:lpstr>
      <vt:lpstr>2000 … L’OTHU et   l‘animation régionale, nouvelle formule</vt:lpstr>
      <vt:lpstr>2001 … la ZABR  … I.S.Rivers 2012</vt:lpstr>
      <vt:lpstr>2011 – Sipibel … conférences Eau &amp; Santé</vt:lpstr>
      <vt:lpstr>Des projets éditoriaux – ouvrages collectifs</vt:lpstr>
      <vt:lpstr>Edition de guides et fiches techniques observatoires</vt:lpstr>
      <vt:lpstr>Films, web … YouTube</vt:lpstr>
      <vt:lpstr>Présentation PowerPoint</vt:lpstr>
      <vt:lpstr>Les membres du Graie</vt:lpstr>
      <vt:lpstr>Les partenaires</vt:lpstr>
      <vt:lpstr>L’équipe de permanents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ElodieB</dc:creator>
  <cp:lastModifiedBy>ElodieB</cp:lastModifiedBy>
  <cp:revision>173</cp:revision>
  <cp:lastPrinted>2015-11-10T14:55:15Z</cp:lastPrinted>
  <dcterms:created xsi:type="dcterms:W3CDTF">2015-02-25T15:16:36Z</dcterms:created>
  <dcterms:modified xsi:type="dcterms:W3CDTF">2015-12-01T17:56:24Z</dcterms:modified>
</cp:coreProperties>
</file>