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77" r:id="rId3"/>
    <p:sldId id="282" r:id="rId4"/>
    <p:sldId id="342" r:id="rId5"/>
    <p:sldId id="290" r:id="rId6"/>
    <p:sldId id="291" r:id="rId7"/>
    <p:sldId id="326" r:id="rId8"/>
    <p:sldId id="327" r:id="rId9"/>
    <p:sldId id="294" r:id="rId10"/>
    <p:sldId id="328" r:id="rId11"/>
    <p:sldId id="331" r:id="rId12"/>
    <p:sldId id="332" r:id="rId13"/>
    <p:sldId id="336" r:id="rId14"/>
    <p:sldId id="335" r:id="rId15"/>
    <p:sldId id="337" r:id="rId16"/>
    <p:sldId id="338" r:id="rId17"/>
    <p:sldId id="339" r:id="rId18"/>
    <p:sldId id="334" r:id="rId19"/>
    <p:sldId id="340" r:id="rId20"/>
    <p:sldId id="297" r:id="rId21"/>
    <p:sldId id="341" r:id="rId22"/>
    <p:sldId id="333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1" autoAdjust="0"/>
    <p:restoredTop sz="94664" autoAdjust="0"/>
  </p:normalViewPr>
  <p:slideViewPr>
    <p:cSldViewPr>
      <p:cViewPr varScale="1">
        <p:scale>
          <a:sx n="80" d="100"/>
          <a:sy n="80" d="100"/>
        </p:scale>
        <p:origin x="146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B884B-7FA6-4527-8A65-23093F095B79}" type="datetimeFigureOut">
              <a:rPr lang="fr-FR" smtClean="0"/>
              <a:t>16/12/2020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0B373-26AA-4128-A949-DB0CE9130D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30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Formation/nouveaux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0B373-26AA-4128-A949-DB0CE9130D8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04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564AC2-B57B-4955-BD45-0D8B0E7348B8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16/12/2020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72DA1-F912-4EBC-904E-01CD1314D19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68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FFF1D-2A19-42DC-850E-3C967589E6A3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16/12/2020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72DA1-F912-4EBC-904E-01CD1314D19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77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F021A-F6BF-4A37-8DC0-F89B7E899745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16/12/2020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72DA1-F912-4EBC-904E-01CD1314D19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36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6184" y="2204864"/>
            <a:ext cx="6692280" cy="1686049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1720" y="3894604"/>
            <a:ext cx="6696744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00BE7-037E-4641-8477-AB2C32E1DD2F}" type="datetime1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16/12/2020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25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658D2-1951-4381-8BD9-A7B66F3FAFF7}" type="datetime1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16/12/2020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8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75B5CF-5B26-4C08-A996-E407235C76AF}" type="datetime1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16/12/2020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A6E82B5-1D84-4FD2-A864-930A87C67C00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78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0E45A6-8DD4-4795-9868-0536B2B9D37B}" type="datetime1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16/12/2020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51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9C45A-ED50-4888-B5B3-171FB83F3AD2}" type="datetime1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16/12/2020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2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387949-9062-4811-8CBE-E87F279DA1D4}" type="datetime1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16/12/2020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59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2C844C-B95A-4F8A-A612-09E43307EBE0}" type="datetime1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16/12/2020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7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E5E15-129E-4032-8C1F-322686A08CAD}" type="datetime1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16/12/2020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52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4411B-F1C6-4BFF-8A37-2D023B4337AF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16/12/2020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72DA1-F912-4EBC-904E-01CD1314D19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340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51BEA-37FD-4582-B4BE-5447E795B51C}" type="datetime1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16/12/2020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91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78A62-521B-45EC-AD32-7CC458D2063B}" type="datetime1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16/12/2020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6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52C4CA-569E-461D-9F86-CEAAB507437B}" type="datetime1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16/12/2020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56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B55172-ECF4-434A-AD6F-6E1143176FCE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16/12/2020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72DA1-F912-4EBC-904E-01CD1314D19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51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D6E36-7D2A-47BB-9C14-734E003C2FAC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16/12/2020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72DA1-F912-4EBC-904E-01CD1314D19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39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C24FE-F095-4D80-BFBB-0EF3F497CE49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16/12/2020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72DA1-F912-4EBC-904E-01CD1314D19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20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D2B95-531F-42DF-BDA6-51DB89028FA8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16/12/2020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72DA1-F912-4EBC-904E-01CD1314D19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42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69265-60E7-4106-99D4-0AEF21F17352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16/12/2020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72DA1-F912-4EBC-904E-01CD1314D19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36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0816E5-1F61-455D-8FA7-20283FC76C13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16/12/2020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72DA1-F912-4EBC-904E-01CD1314D19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45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1931F5-E391-4AEF-A32A-08FDFE127643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16/12/2020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72DA1-F912-4EBC-904E-01CD1314D19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92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24AFC-DFC2-4709-9BBD-9D1D67DBE35C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16/12/2020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72DA1-F912-4EBC-904E-01CD1314D19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0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7149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135609"/>
            <a:ext cx="4104000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76455" y="471587"/>
            <a:ext cx="467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738949" y="451505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ADC3D-2837-4B21-989F-520137D5731C}" type="datetime1">
              <a:rPr kumimoji="0" lang="fr-FR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16/12/2020</a:t>
            </a:fld>
            <a:endParaRPr kumimoji="0" lang="fr-FR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21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B0F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F0"/>
        </a:buClr>
        <a:buFont typeface="Arial" panose="020B0604020202020204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ie.org/portail/11e-conference-gestion-des-effluents-non-domestique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graie.org/Sipibel/docs/Actes_Eau-et-Sante19_web.pdf" TargetMode="External"/><Relationship Id="rId5" Type="http://schemas.openxmlformats.org/officeDocument/2006/relationships/hyperlink" Target="http://www.graie.org/portail/journee-dechanges-autosurveillance/" TargetMode="External"/><Relationship Id="rId4" Type="http://schemas.openxmlformats.org/officeDocument/2006/relationships/hyperlink" Target="http://www.graie.org/portail/micropolluants-et-gestion-des-eaux-pluviale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etransfer.com/downloads/ab1b7f858b819be30ddb45ca7b84873120201005071512/0c65f0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docs.google.com/forms/d/1vl1Q8AmUEw1AfmPdXEd-ofWcgKyrTcRzsISkFv7iKnM/edit#responses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39809" cy="4896543"/>
          </a:xfrm>
          <a:prstGeom prst="rect">
            <a:avLst/>
          </a:prstGeom>
          <a:effectLst/>
        </p:spPr>
      </p:pic>
      <p:sp>
        <p:nvSpPr>
          <p:cNvPr id="10" name="Rectangle 9"/>
          <p:cNvSpPr/>
          <p:nvPr/>
        </p:nvSpPr>
        <p:spPr>
          <a:xfrm>
            <a:off x="6012160" y="5229200"/>
            <a:ext cx="297004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19672" y="4139809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Réunion°46</a:t>
            </a:r>
            <a:r>
              <a:rPr lang="fr-FR" sz="4000" dirty="0" smtClean="0">
                <a:solidFill>
                  <a:prstClr val="white"/>
                </a:solidFill>
                <a:latin typeface="Calibri"/>
              </a:rPr>
              <a:t> – le </a:t>
            </a:r>
            <a:r>
              <a:rPr kumimoji="0" lang="fr-FR" sz="40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06/10/2020</a:t>
            </a:r>
            <a:endParaRPr kumimoji="0" lang="fr-FR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7"/>
          <a:stretch/>
        </p:blipFill>
        <p:spPr>
          <a:xfrm>
            <a:off x="6101880" y="5229200"/>
            <a:ext cx="2880320" cy="1656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2703603"/>
            <a:ext cx="685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4000" dirty="0"/>
              <a:t>Groupe de travail régional</a:t>
            </a:r>
            <a:br>
              <a:rPr lang="fr-FR" altLang="fr-FR" sz="4000" dirty="0"/>
            </a:br>
            <a:r>
              <a:rPr lang="fr-FR" altLang="fr-FR" sz="4000" dirty="0"/>
              <a:t>« </a:t>
            </a:r>
            <a:r>
              <a:rPr lang="fr-FR" altLang="fr-FR" sz="4000" dirty="0" smtClean="0"/>
              <a:t>Effluents non domestiques »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38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327456"/>
            <a:ext cx="6480720" cy="267760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7"/>
          <a:stretch/>
        </p:blipFill>
        <p:spPr>
          <a:xfrm>
            <a:off x="6937461" y="5589240"/>
            <a:ext cx="2206539" cy="126876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46855" y="1339552"/>
            <a:ext cx="8239945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u="sng" dirty="0" smtClean="0"/>
              <a:t>Plan de continuité de service: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u="sng" dirty="0" smtClean="0"/>
              <a:t>Contenu du plan: </a:t>
            </a:r>
          </a:p>
          <a:p>
            <a:pPr marL="0" indent="0">
              <a:buNone/>
            </a:pPr>
            <a:r>
              <a:rPr lang="fr-FR" sz="2000" dirty="0" smtClean="0"/>
              <a:t>Equipement </a:t>
            </a:r>
            <a:r>
              <a:rPr lang="fr-FR" sz="2000" dirty="0"/>
              <a:t>(EPI et EPC) pour les agents </a:t>
            </a:r>
            <a:r>
              <a:rPr lang="fr-FR" sz="2000" dirty="0" smtClean="0"/>
              <a:t>concernés (tout le monde), </a:t>
            </a:r>
          </a:p>
          <a:p>
            <a:pPr marL="0" indent="0">
              <a:buNone/>
            </a:pPr>
            <a:r>
              <a:rPr lang="fr-FR" sz="2000" dirty="0" smtClean="0"/>
              <a:t>Conduite </a:t>
            </a:r>
            <a:r>
              <a:rPr lang="fr-FR" sz="2000" dirty="0"/>
              <a:t>à tenir dans les locaux</a:t>
            </a:r>
            <a:r>
              <a:rPr lang="fr-FR" sz="2000" dirty="0" smtClean="0"/>
              <a:t>,</a:t>
            </a:r>
          </a:p>
          <a:p>
            <a:pPr marL="0" indent="0">
              <a:buNone/>
            </a:pPr>
            <a:r>
              <a:rPr lang="fr-FR" sz="2000" dirty="0" smtClean="0"/>
              <a:t>Travail </a:t>
            </a:r>
            <a:r>
              <a:rPr lang="fr-FR" sz="2000" dirty="0"/>
              <a:t>en extérieur,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Utilisation </a:t>
            </a:r>
            <a:r>
              <a:rPr lang="fr-FR" sz="2000" dirty="0"/>
              <a:t>des véhicules,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Fiche </a:t>
            </a:r>
            <a:r>
              <a:rPr lang="fr-FR" sz="2000" dirty="0"/>
              <a:t>liaison lors des visites de terrain (co-signé par la Collectivité et l’entreprise ou le particulier)</a:t>
            </a:r>
          </a:p>
          <a:p>
            <a:pPr marL="0" indent="0">
              <a:buNone/>
            </a:pPr>
            <a:r>
              <a:rPr lang="fr-FR" sz="2000" dirty="0" smtClean="0"/>
              <a:t>Plan </a:t>
            </a:r>
            <a:r>
              <a:rPr lang="fr-FR" sz="2000" dirty="0"/>
              <a:t>de reprise retour physique au travail</a:t>
            </a:r>
          </a:p>
          <a:p>
            <a:pPr marL="0" indent="0">
              <a:buNone/>
            </a:pPr>
            <a:r>
              <a:rPr lang="fr-FR" sz="2000" dirty="0" smtClean="0"/>
              <a:t>Questionnaire </a:t>
            </a:r>
            <a:r>
              <a:rPr lang="fr-FR" sz="2000" dirty="0"/>
              <a:t>de santé personnel, 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/>
              <a:t>P</a:t>
            </a:r>
            <a:r>
              <a:rPr lang="fr-FR" sz="2000" dirty="0" smtClean="0"/>
              <a:t>oint </a:t>
            </a:r>
            <a:r>
              <a:rPr lang="fr-FR" sz="2000" dirty="0"/>
              <a:t>sur les régies et/ou DSP,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46855" y="156592"/>
            <a:ext cx="7149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B0F0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Continuité de service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931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Impacts sur les pollutions et STEU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7"/>
          <a:stretch/>
        </p:blipFill>
        <p:spPr>
          <a:xfrm>
            <a:off x="6937461" y="5589240"/>
            <a:ext cx="2206539" cy="126876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23528" y="1629941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 smtClean="0"/>
              <a:t>2 problèmes mis en évidence avec les entreprises:</a:t>
            </a:r>
          </a:p>
          <a:p>
            <a:pPr lvl="1"/>
            <a:r>
              <a:rPr lang="fr-FR" dirty="0" smtClean="0"/>
              <a:t>Déchets issus des séparateurs de graisses et hydrocarbures</a:t>
            </a:r>
          </a:p>
          <a:p>
            <a:pPr lvl="1"/>
            <a:r>
              <a:rPr lang="fr-FR" dirty="0" err="1" smtClean="0"/>
              <a:t>Concentrat</a:t>
            </a:r>
            <a:r>
              <a:rPr lang="fr-FR" dirty="0" smtClean="0"/>
              <a:t> issu d’un </a:t>
            </a:r>
            <a:r>
              <a:rPr lang="fr-FR" dirty="0" err="1" smtClean="0"/>
              <a:t>évapo-transpirateur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Réseau: 1 </a:t>
            </a:r>
            <a:r>
              <a:rPr lang="fr-FR" dirty="0" err="1" smtClean="0"/>
              <a:t>pb</a:t>
            </a:r>
            <a:r>
              <a:rPr lang="fr-FR" dirty="0" smtClean="0"/>
              <a:t> de lingettes et 1 </a:t>
            </a:r>
            <a:r>
              <a:rPr lang="fr-FR" dirty="0" err="1" smtClean="0"/>
              <a:t>pb</a:t>
            </a:r>
            <a:r>
              <a:rPr lang="fr-FR" dirty="0" smtClean="0"/>
              <a:t> a coups hydrauliques </a:t>
            </a:r>
          </a:p>
          <a:p>
            <a:pPr marL="0" indent="0">
              <a:buNone/>
            </a:pPr>
            <a:r>
              <a:rPr lang="fr-FR" dirty="0" smtClean="0"/>
              <a:t>2 réponses pour contamination en milieu naturel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666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Liens avec les industriels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90% des interrogés disent avoir su partiellement si les entreprises maintenaient leur activité – 10% pas du tout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Format maintien du lien </a:t>
            </a:r>
          </a:p>
          <a:p>
            <a:pPr lvl="1"/>
            <a:r>
              <a:rPr lang="fr-FR" dirty="0"/>
              <a:t>Par </a:t>
            </a:r>
            <a:r>
              <a:rPr lang="fr-FR" dirty="0" smtClean="0"/>
              <a:t>mail et téléphone</a:t>
            </a:r>
            <a:endParaRPr lang="fr-FR" dirty="0"/>
          </a:p>
          <a:p>
            <a:pPr lvl="1"/>
            <a:r>
              <a:rPr lang="fr-FR" dirty="0"/>
              <a:t>Par le biais d’un autre service (développement économique…)</a:t>
            </a:r>
          </a:p>
          <a:p>
            <a:pPr lvl="1"/>
            <a:r>
              <a:rPr lang="fr-FR" dirty="0"/>
              <a:t>Avec des rencontres chez les </a:t>
            </a:r>
            <a:r>
              <a:rPr lang="fr-FR" dirty="0" smtClean="0"/>
              <a:t>industriels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47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Liens avec les industriels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16 réponses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Les industriels n’ont pas fait tous les retours demandés dans 60% des cas</a:t>
            </a:r>
          </a:p>
          <a:p>
            <a:r>
              <a:rPr lang="fr-FR" sz="2000" dirty="0" smtClean="0"/>
              <a:t>Souvent un compromis sur le délai supplémentaire à été trouvé</a:t>
            </a:r>
          </a:p>
          <a:p>
            <a:pPr marL="0" indent="0">
              <a:buNone/>
            </a:pPr>
            <a:r>
              <a:rPr lang="fr-FR" sz="2000" dirty="0" err="1" smtClean="0"/>
              <a:t>Qq</a:t>
            </a:r>
            <a:r>
              <a:rPr lang="fr-FR" sz="2000" dirty="0" smtClean="0"/>
              <a:t> cas d’entreprises qui ont profité </a:t>
            </a:r>
            <a:r>
              <a:rPr lang="fr-FR" sz="2000" dirty="0"/>
              <a:t>de l’occasion pour omettre les </a:t>
            </a:r>
            <a:r>
              <a:rPr lang="fr-FR" sz="2000" dirty="0" smtClean="0"/>
              <a:t>analyses et rares cas de </a:t>
            </a:r>
            <a:r>
              <a:rPr lang="fr-FR" sz="2000" dirty="0" err="1" smtClean="0"/>
              <a:t>pb</a:t>
            </a:r>
            <a:r>
              <a:rPr lang="fr-FR" sz="2000" dirty="0" smtClean="0"/>
              <a:t> avec les laboratoires </a:t>
            </a:r>
          </a:p>
          <a:p>
            <a:r>
              <a:rPr lang="fr-FR" sz="2000" dirty="0" smtClean="0"/>
              <a:t>Enquête du service économique: beaucoup ne sont pas au courant, très peu se sont appuyer dessus mais l’idée semble intéressant (moins d’apriori, contact plus positif) 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412776"/>
            <a:ext cx="5509976" cy="209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0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Coefficient de pollution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80% (11 réponses) ne pense pas devoir adapter le coefficient de pollution </a:t>
            </a:r>
          </a:p>
          <a:p>
            <a:r>
              <a:rPr lang="fr-FR" sz="2400" dirty="0" smtClean="0"/>
              <a:t>2 pensent devoir adapter le coefficient: en fonction du nombre d’analyses et stratégie à définir avec les nouveaux élus </a:t>
            </a:r>
          </a:p>
          <a:p>
            <a:r>
              <a:rPr lang="fr-FR" sz="2400" dirty="0" smtClean="0"/>
              <a:t>Si la redevance devait être adaptées: </a:t>
            </a:r>
          </a:p>
          <a:p>
            <a:pPr lvl="1"/>
            <a:r>
              <a:rPr lang="fr-FR" sz="2000" dirty="0" smtClean="0"/>
              <a:t>Majorité pas de </a:t>
            </a:r>
            <a:r>
              <a:rPr lang="fr-FR" sz="2000" dirty="0" err="1" smtClean="0"/>
              <a:t>pb</a:t>
            </a:r>
            <a:r>
              <a:rPr lang="fr-FR" sz="2000" dirty="0" smtClean="0"/>
              <a:t> pour le service ou </a:t>
            </a:r>
            <a:r>
              <a:rPr lang="fr-FR" sz="2000" dirty="0" err="1" smtClean="0"/>
              <a:t>pb</a:t>
            </a:r>
            <a:r>
              <a:rPr lang="fr-FR" sz="2000" dirty="0" smtClean="0"/>
              <a:t> absorbables</a:t>
            </a:r>
          </a:p>
          <a:p>
            <a:pPr lvl="1"/>
            <a:r>
              <a:rPr lang="fr-FR" sz="2000" dirty="0" smtClean="0"/>
              <a:t>1 cas problématique pour le service</a:t>
            </a:r>
            <a:endParaRPr lang="fr-FR" sz="2000" dirty="0"/>
          </a:p>
          <a:p>
            <a:r>
              <a:rPr lang="fr-FR" sz="2400" dirty="0" smtClean="0"/>
              <a:t>Améliorations: mieux maintenir le lien avec les entreprises, portail interface avec les entreprises?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86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Attentes sur le sujet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484784"/>
            <a:ext cx="8174708" cy="273630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855" y="1484784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fr-FR" sz="2000" dirty="0" smtClean="0"/>
              <a:t>Généralisation du télétravail </a:t>
            </a:r>
          </a:p>
          <a:p>
            <a:r>
              <a:rPr lang="fr-FR" sz="2000" dirty="0" smtClean="0"/>
              <a:t>Plan de continuité de service avec plus ou moins le même contenu (soit mis en place soit en prévision) (besoin de partage?) </a:t>
            </a:r>
          </a:p>
          <a:p>
            <a:r>
              <a:rPr lang="fr-FR" sz="2000" dirty="0" smtClean="0"/>
              <a:t>Pas d’incidents importants pendant la crise</a:t>
            </a:r>
          </a:p>
          <a:p>
            <a:r>
              <a:rPr lang="fr-FR" sz="2000" dirty="0" smtClean="0"/>
              <a:t>Un délai pour les industriels, pas d’impacts majeurs</a:t>
            </a:r>
          </a:p>
          <a:p>
            <a:r>
              <a:rPr lang="fr-FR" sz="2000" dirty="0" smtClean="0"/>
              <a:t>Contact partiel, le service éco pourrait être une collaboration intéressante</a:t>
            </a:r>
          </a:p>
          <a:p>
            <a:r>
              <a:rPr lang="fr-FR" sz="2000" dirty="0" smtClean="0"/>
              <a:t>Comment valoriser l’environnement face à la relance économique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DISCUSSIONS</a:t>
            </a:r>
          </a:p>
          <a:p>
            <a:pPr marL="0" indent="0">
              <a:buNone/>
            </a:pPr>
            <a:r>
              <a:rPr lang="fr-FR" sz="2000" dirty="0" smtClean="0"/>
              <a:t>peut-être essayer une approche plus collaborative?</a:t>
            </a:r>
          </a:p>
          <a:p>
            <a:pPr marL="0" indent="0">
              <a:buNone/>
            </a:pPr>
            <a:r>
              <a:rPr lang="fr-FR" sz="2000" dirty="0" smtClean="0"/>
              <a:t>se rapprocher du service économique? </a:t>
            </a:r>
          </a:p>
          <a:p>
            <a:pPr marL="0" indent="0">
              <a:buNone/>
            </a:pPr>
            <a:r>
              <a:rPr lang="fr-FR" sz="2000" dirty="0" smtClean="0"/>
              <a:t>avec valorisation des entreprises vertueuses? </a:t>
            </a:r>
          </a:p>
          <a:p>
            <a:pPr marL="0" indent="0">
              <a:buNone/>
            </a:pPr>
            <a:r>
              <a:rPr lang="fr-FR" sz="2000" dirty="0" smtClean="0"/>
              <a:t>appui sur le CCI avant et maintenant? Aller vers un changement d’image =/ de police de l’assainissement? </a:t>
            </a:r>
          </a:p>
          <a:p>
            <a:pPr marL="0" indent="0">
              <a:buNone/>
            </a:pPr>
            <a:r>
              <a:rPr lang="fr-FR" sz="2000" dirty="0" smtClean="0"/>
              <a:t>Avec le plan de relance très vert peut être des rapprochements? 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4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05725" cy="1082675"/>
          </a:xfrm>
        </p:spPr>
        <p:txBody>
          <a:bodyPr/>
          <a:lstStyle/>
          <a:p>
            <a:r>
              <a:rPr lang="fr-FR" altLang="fr-FR" dirty="0" smtClean="0"/>
              <a:t>Ordre du jour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1412776"/>
            <a:ext cx="8785225" cy="525658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Actualités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</a:rPr>
              <a:t>Des membres du GT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</a:rPr>
              <a:t>Des Agences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</a:rPr>
              <a:t>Du Graie 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</a:rPr>
              <a:t>Nationales</a:t>
            </a:r>
            <a:endParaRPr lang="fr-FR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Discussion </a:t>
            </a:r>
            <a:r>
              <a:rPr lang="fr-FR" sz="2400" dirty="0" err="1" smtClean="0">
                <a:solidFill>
                  <a:schemeClr val="bg1">
                    <a:lumMod val="65000"/>
                  </a:schemeClr>
                </a:solidFill>
              </a:rPr>
              <a:t>Covid</a:t>
            </a: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 et retour questionnaire</a:t>
            </a:r>
          </a:p>
          <a:p>
            <a:pPr marL="0" indent="0">
              <a:buNone/>
              <a:defRPr/>
            </a:pPr>
            <a:endParaRPr lang="fr-FR" sz="1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fr-FR" sz="2400" dirty="0" smtClean="0"/>
              <a:t>Ateliers: 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fr-FR" sz="2000" dirty="0" smtClean="0"/>
              <a:t>END en ANC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fr-FR" sz="2000" dirty="0" smtClean="0"/>
              <a:t>Mise à jour des documents </a:t>
            </a:r>
          </a:p>
          <a:p>
            <a:pPr marL="0" indent="0">
              <a:buNone/>
              <a:defRPr/>
            </a:pPr>
            <a:endParaRPr lang="fr-FR" sz="2400" dirty="0"/>
          </a:p>
          <a:p>
            <a:pPr marL="0" indent="0" algn="ctr">
              <a:buNone/>
              <a:defRPr/>
            </a:pPr>
            <a:r>
              <a:rPr lang="fr-FR" sz="2400" dirty="0" smtClean="0">
                <a:solidFill>
                  <a:srgbClr val="00B0F0"/>
                </a:solidFill>
              </a:rPr>
              <a:t>FIN DE LA JOURNEE</a:t>
            </a:r>
          </a:p>
          <a:p>
            <a:pPr marL="0" indent="0">
              <a:buNone/>
              <a:defRPr/>
            </a:pPr>
            <a:endParaRPr lang="fr-FR" sz="2400" dirty="0"/>
          </a:p>
          <a:p>
            <a:pPr marL="0" indent="0">
              <a:buFont typeface="Courier New" panose="02070309020205020404" pitchFamily="49" charset="0"/>
              <a:buNone/>
              <a:defRPr/>
            </a:pP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7"/>
          <a:stretch/>
        </p:blipFill>
        <p:spPr>
          <a:xfrm>
            <a:off x="6937461" y="5589240"/>
            <a:ext cx="2206539" cy="126876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24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END en ANC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fr-FR" dirty="0" smtClean="0"/>
              <a:t>Contexte </a:t>
            </a:r>
            <a:r>
              <a:rPr lang="fr-FR" dirty="0"/>
              <a:t>et </a:t>
            </a:r>
            <a:r>
              <a:rPr lang="fr-FR" dirty="0" smtClean="0"/>
              <a:t>objectifs</a:t>
            </a:r>
            <a:r>
              <a:rPr lang="fr-FR" dirty="0"/>
              <a:t>	</a:t>
            </a:r>
          </a:p>
          <a:p>
            <a:pPr marL="514350" indent="-514350">
              <a:buAutoNum type="arabicPeriod" startAt="2"/>
            </a:pPr>
            <a:r>
              <a:rPr lang="fr-FR" dirty="0" smtClean="0"/>
              <a:t>Point </a:t>
            </a:r>
            <a:r>
              <a:rPr lang="fr-FR" dirty="0"/>
              <a:t>réglementaire	</a:t>
            </a:r>
            <a:endParaRPr lang="fr-FR" dirty="0" smtClean="0"/>
          </a:p>
          <a:p>
            <a:pPr marL="514350" indent="-514350">
              <a:buAutoNum type="arabicPeriod" startAt="2"/>
            </a:pPr>
            <a:r>
              <a:rPr lang="fr-FR" dirty="0" smtClean="0"/>
              <a:t>Dans </a:t>
            </a:r>
            <a:r>
              <a:rPr lang="fr-FR" dirty="0"/>
              <a:t>la pratique, résultats des enquêtes	</a:t>
            </a:r>
          </a:p>
          <a:p>
            <a:pPr marL="514350" indent="-514350">
              <a:buAutoNum type="arabicPeriod" startAt="2"/>
            </a:pPr>
            <a:r>
              <a:rPr lang="fr-FR" dirty="0" smtClean="0"/>
              <a:t>Inventaire </a:t>
            </a:r>
            <a:r>
              <a:rPr lang="fr-FR" dirty="0"/>
              <a:t>de démarches intéressantes à l’échelle de la </a:t>
            </a:r>
            <a:r>
              <a:rPr lang="fr-FR" dirty="0" smtClean="0"/>
              <a:t>collectivité</a:t>
            </a:r>
            <a:endParaRPr lang="fr-FR" dirty="0"/>
          </a:p>
          <a:p>
            <a:pPr lvl="1" indent="-342900"/>
            <a:r>
              <a:rPr lang="fr-FR" dirty="0" smtClean="0"/>
              <a:t>Comment </a:t>
            </a:r>
            <a:r>
              <a:rPr lang="fr-FR" dirty="0"/>
              <a:t>recenser les cas END en ANC	</a:t>
            </a:r>
          </a:p>
          <a:p>
            <a:pPr lvl="1" indent="-342900"/>
            <a:r>
              <a:rPr lang="fr-FR" dirty="0" smtClean="0"/>
              <a:t>Mise </a:t>
            </a:r>
            <a:r>
              <a:rPr lang="fr-FR" dirty="0"/>
              <a:t>en place d’une procédure de « Gestion des END en ANC » - Organisation des </a:t>
            </a:r>
            <a:r>
              <a:rPr lang="fr-FR" dirty="0" smtClean="0"/>
              <a:t>services</a:t>
            </a:r>
          </a:p>
          <a:p>
            <a:pPr lvl="1" indent="-342900"/>
            <a:r>
              <a:rPr lang="fr-FR" dirty="0" smtClean="0"/>
              <a:t>Transposition </a:t>
            </a:r>
            <a:r>
              <a:rPr lang="fr-FR" dirty="0"/>
              <a:t>de la nomenclature </a:t>
            </a:r>
            <a:r>
              <a:rPr lang="fr-FR" dirty="0" smtClean="0"/>
              <a:t>ICPE</a:t>
            </a:r>
          </a:p>
          <a:p>
            <a:pPr lvl="1" indent="-342900"/>
            <a:r>
              <a:rPr lang="fr-FR" dirty="0" smtClean="0"/>
              <a:t>Sollicitation </a:t>
            </a:r>
            <a:r>
              <a:rPr lang="fr-FR" dirty="0"/>
              <a:t>d’un BE en appui (A intégrer </a:t>
            </a:r>
            <a:r>
              <a:rPr lang="fr-FR" dirty="0" smtClean="0"/>
              <a:t>?)</a:t>
            </a:r>
          </a:p>
          <a:p>
            <a:pPr lvl="1" indent="-342900"/>
            <a:r>
              <a:rPr lang="fr-FR" dirty="0" smtClean="0"/>
              <a:t>Intégration dans le règlement SPANC?</a:t>
            </a:r>
          </a:p>
          <a:p>
            <a:pPr lvl="1" indent="-342900"/>
            <a:r>
              <a:rPr lang="fr-FR" dirty="0" smtClean="0"/>
              <a:t>Retours </a:t>
            </a:r>
            <a:r>
              <a:rPr lang="fr-FR" dirty="0"/>
              <a:t>d’expérience par secteur d’activité (A rédiger</a:t>
            </a:r>
            <a:r>
              <a:rPr lang="fr-FR" dirty="0" smtClean="0"/>
              <a:t>)</a:t>
            </a:r>
            <a:endParaRPr lang="fr-FR" dirty="0"/>
          </a:p>
          <a:p>
            <a:pPr lvl="2"/>
            <a:r>
              <a:rPr lang="fr-FR" dirty="0"/>
              <a:t>REX Menuiserie en zone </a:t>
            </a:r>
            <a:r>
              <a:rPr lang="fr-FR" dirty="0" smtClean="0"/>
              <a:t>ANC</a:t>
            </a:r>
          </a:p>
          <a:p>
            <a:pPr lvl="2"/>
            <a:r>
              <a:rPr lang="fr-FR" dirty="0" smtClean="0"/>
              <a:t>REX </a:t>
            </a:r>
            <a:r>
              <a:rPr lang="fr-FR" dirty="0"/>
              <a:t>Carrosserie/Garage en zone </a:t>
            </a:r>
            <a:r>
              <a:rPr lang="fr-FR" dirty="0" smtClean="0"/>
              <a:t>ANC</a:t>
            </a:r>
            <a:endParaRPr lang="fr-FR" dirty="0"/>
          </a:p>
          <a:p>
            <a:pPr lvl="2"/>
            <a:r>
              <a:rPr lang="fr-FR" dirty="0"/>
              <a:t>REX Scieries en zone ANC	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68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46" y="3733537"/>
            <a:ext cx="4957138" cy="31186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7149480" cy="1143000"/>
          </a:xfrm>
        </p:spPr>
        <p:txBody>
          <a:bodyPr/>
          <a:lstStyle/>
          <a:p>
            <a:r>
              <a:rPr lang="fr-FR" dirty="0"/>
              <a:t>Présentation des publications du GT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856" y="1412776"/>
            <a:ext cx="8229600" cy="525658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Accès </a:t>
            </a:r>
            <a:r>
              <a:rPr lang="fr-FR" sz="2000" dirty="0"/>
              <a:t>à des productions externes: </a:t>
            </a:r>
          </a:p>
          <a:p>
            <a:pPr lvl="1"/>
            <a:r>
              <a:rPr lang="fr-FR" sz="1800" dirty="0"/>
              <a:t> 5 synthèses</a:t>
            </a:r>
          </a:p>
          <a:p>
            <a:pPr lvl="1"/>
            <a:r>
              <a:rPr lang="fr-FR" sz="1800" dirty="0"/>
              <a:t>1conférence</a:t>
            </a:r>
          </a:p>
          <a:p>
            <a:pPr lvl="1"/>
            <a:r>
              <a:rPr lang="fr-FR" sz="1800" dirty="0"/>
              <a:t>115 documents techniques </a:t>
            </a:r>
          </a:p>
          <a:p>
            <a:pPr lvl="1"/>
            <a:r>
              <a:rPr lang="fr-FR" sz="1800" dirty="0"/>
              <a:t>18 documents de sensibilisation</a:t>
            </a:r>
          </a:p>
          <a:p>
            <a:pPr lvl="1"/>
            <a:endParaRPr lang="fr-FR" sz="1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Synthèse des productions du GT</a:t>
            </a:r>
          </a:p>
          <a:p>
            <a:pPr marL="457200" lvl="1" indent="0">
              <a:buNone/>
            </a:pPr>
            <a:endParaRPr lang="fr-FR" sz="1800" dirty="0"/>
          </a:p>
          <a:p>
            <a:pPr lvl="1"/>
            <a:endParaRPr lang="fr-FR" sz="1800" dirty="0" smtClean="0"/>
          </a:p>
          <a:p>
            <a:pPr lvl="1"/>
            <a:endParaRPr lang="fr-FR" sz="1800" dirty="0"/>
          </a:p>
          <a:p>
            <a:pPr marL="457200" lvl="1" indent="0">
              <a:buNone/>
            </a:pPr>
            <a:endParaRPr lang="fr-FR" sz="1800" dirty="0" smtClean="0"/>
          </a:p>
          <a:p>
            <a:pPr marL="457200" lvl="1" indent="0">
              <a:buNone/>
            </a:pPr>
            <a:endParaRPr lang="fr-FR" sz="1800" dirty="0"/>
          </a:p>
          <a:p>
            <a:pPr lvl="1"/>
            <a:endParaRPr lang="fr-FR" sz="1800" dirty="0" smtClean="0"/>
          </a:p>
          <a:p>
            <a:pPr lvl="1"/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7"/>
          <a:stretch/>
        </p:blipFill>
        <p:spPr>
          <a:xfrm>
            <a:off x="6937461" y="5589240"/>
            <a:ext cx="2206539" cy="126876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17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05725" cy="1082675"/>
          </a:xfrm>
        </p:spPr>
        <p:txBody>
          <a:bodyPr/>
          <a:lstStyle/>
          <a:p>
            <a:r>
              <a:rPr lang="fr-FR" altLang="fr-FR" dirty="0" smtClean="0"/>
              <a:t>Ordre du jour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1412776"/>
            <a:ext cx="8785225" cy="525658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fr-FR" sz="2400" dirty="0" smtClean="0"/>
              <a:t>Actualités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fr-FR" sz="1800" dirty="0" smtClean="0"/>
              <a:t>Des membres du GT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fr-FR" sz="1800" dirty="0" smtClean="0"/>
              <a:t>Des Agences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fr-FR" sz="1800" dirty="0" smtClean="0"/>
              <a:t>Du Graie 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fr-FR" sz="1800" dirty="0" smtClean="0"/>
              <a:t>Sur la thématique </a:t>
            </a:r>
            <a:endParaRPr lang="fr-FR" sz="16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fr-FR" sz="2400" dirty="0" smtClean="0"/>
              <a:t>Discussion </a:t>
            </a:r>
            <a:r>
              <a:rPr lang="fr-FR" sz="2400" dirty="0" err="1" smtClean="0"/>
              <a:t>Covid</a:t>
            </a:r>
            <a:r>
              <a:rPr lang="fr-FR" sz="2400" dirty="0" smtClean="0"/>
              <a:t> et retour questionnaire</a:t>
            </a:r>
          </a:p>
          <a:p>
            <a:pPr marL="0" indent="0">
              <a:buNone/>
              <a:defRPr/>
            </a:pPr>
            <a:endParaRPr lang="fr-FR" sz="1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fr-FR" sz="2400" dirty="0" smtClean="0"/>
              <a:t>Ateliers: 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fr-FR" sz="2000" dirty="0" smtClean="0"/>
              <a:t>END en ANC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fr-FR" sz="2000" dirty="0" smtClean="0"/>
              <a:t>Mise à jour des documents </a:t>
            </a:r>
          </a:p>
          <a:p>
            <a:pPr marL="0" indent="0">
              <a:buNone/>
              <a:defRPr/>
            </a:pPr>
            <a:endParaRPr lang="fr-FR" sz="2400" dirty="0"/>
          </a:p>
          <a:p>
            <a:pPr marL="0" indent="0" algn="ctr">
              <a:buNone/>
              <a:defRPr/>
            </a:pPr>
            <a:r>
              <a:rPr lang="fr-FR" sz="2400" dirty="0" smtClean="0">
                <a:solidFill>
                  <a:srgbClr val="00B0F0"/>
                </a:solidFill>
              </a:rPr>
              <a:t>FIN DE LA JOURNEE</a:t>
            </a:r>
          </a:p>
          <a:p>
            <a:pPr marL="0" indent="0">
              <a:buNone/>
              <a:defRPr/>
            </a:pPr>
            <a:endParaRPr lang="fr-FR" sz="2400" dirty="0"/>
          </a:p>
          <a:p>
            <a:pPr marL="0" indent="0">
              <a:buFont typeface="Courier New" panose="02070309020205020404" pitchFamily="49" charset="0"/>
              <a:buNone/>
              <a:defRPr/>
            </a:pP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7"/>
          <a:stretch/>
        </p:blipFill>
        <p:spPr>
          <a:xfrm>
            <a:off x="6937461" y="5589240"/>
            <a:ext cx="2206539" cy="126876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63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 à jour des documents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Est-ce qu’il y a des manques? des précisions à apporter? </a:t>
            </a:r>
          </a:p>
          <a:p>
            <a:r>
              <a:rPr lang="fr-FR" dirty="0" smtClean="0"/>
              <a:t>Les nouveaux, prise en main/appropriation du document?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0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FIN DE LA JOURNEE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1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Participants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r-FR" dirty="0"/>
              <a:t>Agence de l'eau RMC</a:t>
            </a:r>
          </a:p>
          <a:p>
            <a:r>
              <a:rPr lang="fr-FR" dirty="0"/>
              <a:t>Annemasse Agglo</a:t>
            </a:r>
          </a:p>
          <a:p>
            <a:r>
              <a:rPr lang="fr-FR" dirty="0" err="1"/>
              <a:t>Ascomade</a:t>
            </a:r>
            <a:endParaRPr lang="fr-FR" dirty="0"/>
          </a:p>
          <a:p>
            <a:r>
              <a:rPr lang="fr-FR" dirty="0"/>
              <a:t>CA de l'Ouest Rhodanien</a:t>
            </a:r>
          </a:p>
          <a:p>
            <a:r>
              <a:rPr lang="fr-FR" dirty="0"/>
              <a:t>CA Loire Forez</a:t>
            </a:r>
          </a:p>
          <a:p>
            <a:r>
              <a:rPr lang="fr-FR" dirty="0"/>
              <a:t>CC Cluses Arve et Montagnes</a:t>
            </a:r>
          </a:p>
          <a:p>
            <a:r>
              <a:rPr lang="fr-FR" dirty="0"/>
              <a:t>CC des Montagnes du Giffre</a:t>
            </a:r>
          </a:p>
          <a:p>
            <a:r>
              <a:rPr lang="fr-FR" dirty="0"/>
              <a:t>CC des Monts du Lyonnais</a:t>
            </a:r>
          </a:p>
          <a:p>
            <a:r>
              <a:rPr lang="fr-FR" dirty="0"/>
              <a:t>CC du Pays de l'Arbresle</a:t>
            </a:r>
          </a:p>
          <a:p>
            <a:r>
              <a:rPr lang="fr-FR" dirty="0"/>
              <a:t>CC Terres Touloises</a:t>
            </a:r>
          </a:p>
          <a:p>
            <a:r>
              <a:rPr lang="fr-FR" dirty="0"/>
              <a:t>CC Vallée de Chamonix Mont-Blanc</a:t>
            </a:r>
          </a:p>
          <a:p>
            <a:r>
              <a:rPr lang="fr-FR" dirty="0"/>
              <a:t>CISALB</a:t>
            </a:r>
          </a:p>
          <a:p>
            <a:r>
              <a:rPr lang="fr-FR" dirty="0"/>
              <a:t>Département de </a:t>
            </a:r>
            <a:r>
              <a:rPr lang="fr-FR" dirty="0" smtClean="0"/>
              <a:t>l'Ardèche</a:t>
            </a:r>
            <a:endParaRPr lang="fr-FR" dirty="0"/>
          </a:p>
          <a:p>
            <a:r>
              <a:rPr lang="fr-FR" dirty="0"/>
              <a:t>Grand </a:t>
            </a:r>
            <a:r>
              <a:rPr lang="fr-FR" dirty="0" smtClean="0"/>
              <a:t>Chambéry</a:t>
            </a:r>
            <a:endParaRPr lang="fr-FR" dirty="0"/>
          </a:p>
          <a:p>
            <a:r>
              <a:rPr lang="fr-FR" dirty="0"/>
              <a:t>GRAND LAC - CA lac du BOURGET</a:t>
            </a:r>
          </a:p>
          <a:p>
            <a:r>
              <a:rPr lang="fr-FR" dirty="0"/>
              <a:t>Grenoble Alpes Métropole</a:t>
            </a:r>
          </a:p>
          <a:p>
            <a:r>
              <a:rPr lang="fr-FR" dirty="0"/>
              <a:t>Haut-Bugey Agglo</a:t>
            </a:r>
          </a:p>
          <a:p>
            <a:r>
              <a:rPr lang="fr-FR" dirty="0"/>
              <a:t>SI d'</a:t>
            </a:r>
            <a:r>
              <a:rPr lang="fr-FR" dirty="0" err="1"/>
              <a:t>Assaint</a:t>
            </a:r>
            <a:r>
              <a:rPr lang="fr-FR" dirty="0"/>
              <a:t> de la Région Est de Clermont Ferrand - SIAREC</a:t>
            </a:r>
          </a:p>
          <a:p>
            <a:r>
              <a:rPr lang="fr-FR" dirty="0"/>
              <a:t>SILA</a:t>
            </a:r>
          </a:p>
          <a:p>
            <a:r>
              <a:rPr lang="fr-FR" dirty="0"/>
              <a:t>SM3A</a:t>
            </a:r>
          </a:p>
          <a:p>
            <a:r>
              <a:rPr lang="fr-FR" dirty="0"/>
              <a:t>Suez - Eau </a:t>
            </a:r>
            <a:r>
              <a:rPr lang="fr-FR" dirty="0" smtClean="0"/>
              <a:t>France</a:t>
            </a:r>
            <a:endParaRPr lang="fr-FR" dirty="0"/>
          </a:p>
          <a:p>
            <a:r>
              <a:rPr lang="fr-FR" dirty="0"/>
              <a:t>Syndicat des Eaux </a:t>
            </a:r>
            <a:r>
              <a:rPr lang="fr-FR" dirty="0" smtClean="0"/>
              <a:t>SRB</a:t>
            </a:r>
            <a:endParaRPr lang="fr-FR" dirty="0"/>
          </a:p>
          <a:p>
            <a:r>
              <a:rPr lang="fr-FR" dirty="0"/>
              <a:t>Valence Romans Agglo</a:t>
            </a:r>
          </a:p>
          <a:p>
            <a:r>
              <a:rPr lang="fr-FR" dirty="0"/>
              <a:t>Veolia Eau Centre Est</a:t>
            </a:r>
          </a:p>
          <a:p>
            <a:r>
              <a:rPr lang="fr-FR" dirty="0"/>
              <a:t>Villefranche Beaujolais Agglo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80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Actualités des membres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b="1" i="1" dirty="0" smtClean="0"/>
          </a:p>
          <a:p>
            <a:pPr marL="0" indent="0" algn="ctr">
              <a:buNone/>
            </a:pPr>
            <a:r>
              <a:rPr lang="fr-FR" b="1" dirty="0" smtClean="0"/>
              <a:t>Questionnements à partager?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7"/>
          <a:stretch/>
        </p:blipFill>
        <p:spPr>
          <a:xfrm>
            <a:off x="6937461" y="5589240"/>
            <a:ext cx="2206539" cy="126876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20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7"/>
          <a:stretch/>
        </p:blipFill>
        <p:spPr>
          <a:xfrm>
            <a:off x="6876256" y="5589240"/>
            <a:ext cx="2206539" cy="12687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Actualités du Graie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Autofit/>
          </a:bodyPr>
          <a:lstStyle/>
          <a:p>
            <a:r>
              <a:rPr lang="fr-FR" dirty="0" smtClean="0"/>
              <a:t>Séminaire l’année prochaine </a:t>
            </a:r>
            <a:endParaRPr lang="fr-FR" dirty="0" smtClean="0">
              <a:hlinkClick r:id="rId3"/>
            </a:endParaRPr>
          </a:p>
          <a:p>
            <a:r>
              <a:rPr lang="fr-FR" dirty="0" smtClean="0">
                <a:hlinkClick r:id="rId3"/>
              </a:rPr>
              <a:t>Synthèse </a:t>
            </a:r>
            <a:r>
              <a:rPr lang="fr-FR" dirty="0">
                <a:hlinkClick r:id="rId3"/>
              </a:rPr>
              <a:t>webinaire en ligne </a:t>
            </a:r>
            <a:r>
              <a:rPr lang="fr-FR" dirty="0"/>
              <a:t>+ vidéo de Céline bientôt en </a:t>
            </a:r>
            <a:r>
              <a:rPr lang="fr-FR" dirty="0" smtClean="0"/>
              <a:t>ligne</a:t>
            </a:r>
            <a:endParaRPr lang="fr-FR" dirty="0"/>
          </a:p>
          <a:p>
            <a:r>
              <a:rPr lang="fr-FR" dirty="0">
                <a:hlinkClick r:id="rId4"/>
              </a:rPr>
              <a:t>Micro </a:t>
            </a:r>
            <a:r>
              <a:rPr lang="fr-FR" dirty="0" err="1">
                <a:hlinkClick r:id="rId4"/>
              </a:rPr>
              <a:t>Megas</a:t>
            </a:r>
            <a:r>
              <a:rPr lang="fr-FR" dirty="0">
                <a:hlinkClick r:id="rId4"/>
              </a:rPr>
              <a:t> la synthèse </a:t>
            </a:r>
            <a:r>
              <a:rPr lang="fr-FR" dirty="0"/>
              <a:t>est </a:t>
            </a:r>
            <a:r>
              <a:rPr lang="fr-FR" dirty="0" smtClean="0"/>
              <a:t>publiée</a:t>
            </a:r>
            <a:endParaRPr lang="fr-FR" dirty="0"/>
          </a:p>
          <a:p>
            <a:r>
              <a:rPr lang="fr-FR" dirty="0"/>
              <a:t>Eau et </a:t>
            </a:r>
            <a:r>
              <a:rPr lang="fr-FR" dirty="0" smtClean="0"/>
              <a:t>santé – Vivien et objectif 2021 « One </a:t>
            </a:r>
            <a:r>
              <a:rPr lang="fr-FR" dirty="0" err="1" smtClean="0"/>
              <a:t>health</a:t>
            </a:r>
            <a:r>
              <a:rPr lang="fr-FR" dirty="0" smtClean="0"/>
              <a:t> »</a:t>
            </a:r>
          </a:p>
          <a:p>
            <a:r>
              <a:rPr lang="fr-FR" dirty="0" smtClean="0">
                <a:hlinkClick r:id="rId5"/>
              </a:rPr>
              <a:t>Journée </a:t>
            </a:r>
            <a:r>
              <a:rPr lang="fr-FR" dirty="0" err="1">
                <a:hlinkClick r:id="rId5"/>
              </a:rPr>
              <a:t>autosurveillance</a:t>
            </a:r>
            <a:r>
              <a:rPr lang="fr-FR" dirty="0">
                <a:hlinkClick r:id="rId5"/>
              </a:rPr>
              <a:t> 1 </a:t>
            </a:r>
            <a:r>
              <a:rPr lang="fr-FR" dirty="0" smtClean="0">
                <a:hlinkClick r:id="rId5"/>
              </a:rPr>
              <a:t>octobre</a:t>
            </a:r>
            <a:endParaRPr lang="fr-FR" dirty="0"/>
          </a:p>
          <a:p>
            <a:r>
              <a:rPr lang="fr-FR" dirty="0" smtClean="0"/>
              <a:t>Changement GT compétences</a:t>
            </a:r>
            <a:endParaRPr lang="fr-FR" dirty="0"/>
          </a:p>
          <a:p>
            <a:endParaRPr lang="fr-FR" sz="2000" dirty="0"/>
          </a:p>
          <a:p>
            <a:endParaRPr lang="fr-FR" sz="2000" dirty="0"/>
          </a:p>
          <a:p>
            <a:pPr lvl="1"/>
            <a:endParaRPr lang="fr-FR" sz="1600" dirty="0" smtClean="0"/>
          </a:p>
          <a:p>
            <a:pPr lvl="1"/>
            <a:endParaRPr lang="fr-FR" sz="1600" dirty="0"/>
          </a:p>
          <a:p>
            <a:pPr lvl="1"/>
            <a:endParaRPr lang="fr-FR" sz="1600" dirty="0" smtClean="0"/>
          </a:p>
          <a:p>
            <a:pPr lvl="1"/>
            <a:endParaRPr lang="fr-FR" sz="1600" dirty="0"/>
          </a:p>
          <a:p>
            <a:pPr lvl="1"/>
            <a:endParaRPr lang="fr-FR" sz="1600" dirty="0" smtClean="0"/>
          </a:p>
          <a:p>
            <a:pPr lvl="1"/>
            <a:endParaRPr lang="fr-FR" sz="1600" dirty="0"/>
          </a:p>
          <a:p>
            <a:pPr lvl="1"/>
            <a:endParaRPr lang="fr-FR" sz="1600" dirty="0" smtClean="0"/>
          </a:p>
          <a:p>
            <a:pPr lvl="1"/>
            <a:r>
              <a:rPr lang="fr-FR" sz="1600" dirty="0" smtClean="0"/>
              <a:t>Synthèse </a:t>
            </a:r>
            <a:r>
              <a:rPr lang="fr-FR" sz="1600" dirty="0"/>
              <a:t>Gilles </a:t>
            </a:r>
            <a:r>
              <a:rPr lang="fr-FR" sz="1600" dirty="0" err="1"/>
              <a:t>Pipien</a:t>
            </a:r>
            <a:r>
              <a:rPr lang="fr-FR" sz="1600" dirty="0"/>
              <a:t> et </a:t>
            </a:r>
            <a:r>
              <a:rPr lang="fr-FR" sz="1600" dirty="0" smtClean="0">
                <a:hlinkClick r:id="rId6"/>
              </a:rPr>
              <a:t>actes</a:t>
            </a:r>
            <a:r>
              <a:rPr lang="fr-FR" sz="1600" dirty="0" smtClean="0"/>
              <a:t> en </a:t>
            </a:r>
            <a:r>
              <a:rPr lang="fr-FR" sz="1600" dirty="0"/>
              <a:t>ligne</a:t>
            </a:r>
          </a:p>
          <a:p>
            <a:pPr lvl="1"/>
            <a:r>
              <a:rPr lang="fr-FR" sz="1600" dirty="0" smtClean="0"/>
              <a:t>Les </a:t>
            </a:r>
            <a:r>
              <a:rPr lang="fr-FR" sz="1600" dirty="0"/>
              <a:t>conclusions ont été relayées dans le plan national </a:t>
            </a:r>
            <a:r>
              <a:rPr lang="fr-FR" sz="1600" dirty="0" err="1"/>
              <a:t>antibiorésistance</a:t>
            </a:r>
            <a:r>
              <a:rPr lang="fr-FR" sz="1600" dirty="0"/>
              <a:t>, au congrès de l’</a:t>
            </a:r>
            <a:r>
              <a:rPr lang="fr-FR" sz="1600" dirty="0" err="1"/>
              <a:t>Astee</a:t>
            </a:r>
            <a:r>
              <a:rPr lang="fr-FR" sz="1600" dirty="0"/>
              <a:t>, séminaire biodiversité et santé</a:t>
            </a:r>
          </a:p>
          <a:p>
            <a:pPr lvl="1"/>
            <a:r>
              <a:rPr lang="fr-FR" sz="1600" dirty="0" smtClean="0"/>
              <a:t>La </a:t>
            </a:r>
            <a:r>
              <a:rPr lang="fr-FR" sz="1600" dirty="0"/>
              <a:t>thématique poursuit sa route côté santé et eau avec des interventions et des articles dans la presse </a:t>
            </a:r>
            <a:r>
              <a:rPr lang="fr-FR" sz="1600" dirty="0" smtClean="0"/>
              <a:t>technique (3 articles depuis la conférence)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79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Actus nationales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r-FR" dirty="0"/>
              <a:t>Création syndicat professionnel France Eau </a:t>
            </a:r>
            <a:r>
              <a:rPr lang="fr-FR" dirty="0" err="1"/>
              <a:t>biosurveillance</a:t>
            </a:r>
            <a:r>
              <a:rPr lang="fr-FR" dirty="0"/>
              <a:t> : France </a:t>
            </a:r>
            <a:r>
              <a:rPr lang="fr-FR" dirty="0" err="1" smtClean="0"/>
              <a:t>Biosurveillance</a:t>
            </a:r>
            <a:r>
              <a:rPr lang="fr-FR" dirty="0" smtClean="0"/>
              <a:t>, Syndicat </a:t>
            </a:r>
            <a:r>
              <a:rPr lang="fr-FR" dirty="0"/>
              <a:t>Professionnel des Acteurs de l’Eau et des Milieux Aquatiques</a:t>
            </a:r>
          </a:p>
          <a:p>
            <a:pPr lvl="1"/>
            <a:r>
              <a:rPr lang="fr-FR" dirty="0"/>
              <a:t>Objectif principal : Démocratiser l’utilisation des mesures de </a:t>
            </a:r>
            <a:r>
              <a:rPr lang="fr-FR" dirty="0" err="1"/>
              <a:t>biosurveillance</a:t>
            </a:r>
            <a:r>
              <a:rPr lang="fr-FR" dirty="0"/>
              <a:t> dans le suivi de la qualité de l’eau et des milieux aquatiques </a:t>
            </a:r>
            <a:endParaRPr lang="fr-FR" dirty="0" smtClean="0"/>
          </a:p>
          <a:p>
            <a:pPr lvl="1"/>
            <a:r>
              <a:rPr lang="fr-FR" dirty="0" smtClean="0"/>
              <a:t>Adhérents </a:t>
            </a:r>
            <a:r>
              <a:rPr lang="fr-FR" dirty="0"/>
              <a:t>: Concepteurs de solutions de mesure, agrégateurs de solutions de mesure, prescripteurs de solutions de mesure, etc</a:t>
            </a:r>
            <a:r>
              <a:rPr lang="fr-FR" dirty="0" smtClean="0"/>
              <a:t>.</a:t>
            </a:r>
          </a:p>
          <a:p>
            <a:pPr marL="457200" lvl="1" indent="0">
              <a:buNone/>
            </a:pPr>
            <a:endParaRPr lang="fr-FR" dirty="0"/>
          </a:p>
          <a:p>
            <a:pPr lvl="0"/>
            <a:r>
              <a:rPr lang="fr-FR" dirty="0" err="1"/>
              <a:t>Cerema</a:t>
            </a:r>
            <a:r>
              <a:rPr lang="fr-FR" dirty="0"/>
              <a:t> – guide END – réunion COPIL le 15 octobre sortie en fin </a:t>
            </a:r>
            <a:r>
              <a:rPr lang="fr-FR" dirty="0" smtClean="0"/>
              <a:t>d’année</a:t>
            </a:r>
          </a:p>
          <a:p>
            <a:pPr marL="0" lvl="0" indent="0">
              <a:buNone/>
            </a:pPr>
            <a:r>
              <a:rPr lang="fr-FR" dirty="0"/>
              <a:t> </a:t>
            </a:r>
          </a:p>
          <a:p>
            <a:pPr lvl="0"/>
            <a:r>
              <a:rPr lang="fr-FR" dirty="0"/>
              <a:t>Journée ASTEE RSDE du 24 septembre : </a:t>
            </a:r>
            <a:r>
              <a:rPr lang="fr-FR" dirty="0" smtClean="0">
                <a:hlinkClick r:id="rId2"/>
              </a:rPr>
              <a:t>présentations disponibles </a:t>
            </a:r>
            <a:r>
              <a:rPr lang="fr-FR" dirty="0"/>
              <a:t>et une foire aux questions </a:t>
            </a:r>
            <a:r>
              <a:rPr lang="fr-FR" dirty="0" smtClean="0"/>
              <a:t>est en cours d’écriture, elle devrait bientôt sortir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28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05725" cy="1082675"/>
          </a:xfrm>
        </p:spPr>
        <p:txBody>
          <a:bodyPr/>
          <a:lstStyle/>
          <a:p>
            <a:r>
              <a:rPr lang="fr-FR" altLang="fr-FR" dirty="0" smtClean="0"/>
              <a:t>Ordre du jour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1412776"/>
            <a:ext cx="8785225" cy="525658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fr-FR" sz="2400" dirty="0" smtClean="0">
                <a:solidFill>
                  <a:schemeClr val="bg1">
                    <a:lumMod val="65000"/>
                  </a:schemeClr>
                </a:solidFill>
              </a:rPr>
              <a:t>Actualités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</a:rPr>
              <a:t>Des membres du GT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</a:rPr>
              <a:t>Des Agences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</a:rPr>
              <a:t>Du Graie 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</a:rPr>
              <a:t>Sur la thématique </a:t>
            </a:r>
            <a:endParaRPr lang="fr-FR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fr-FR" sz="2400" dirty="0" smtClean="0"/>
              <a:t>Discussion </a:t>
            </a:r>
            <a:r>
              <a:rPr lang="fr-FR" sz="2400" dirty="0" err="1" smtClean="0"/>
              <a:t>Covid</a:t>
            </a:r>
            <a:r>
              <a:rPr lang="fr-FR" sz="2400" dirty="0" smtClean="0"/>
              <a:t> et retour questionnaire</a:t>
            </a:r>
          </a:p>
          <a:p>
            <a:pPr marL="0" indent="0">
              <a:buNone/>
              <a:defRPr/>
            </a:pPr>
            <a:endParaRPr lang="fr-FR" sz="1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fr-FR" sz="2400" dirty="0" smtClean="0"/>
              <a:t>Ateliers: 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fr-FR" sz="2000" dirty="0" smtClean="0"/>
              <a:t>END en ANC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fr-FR" sz="2000" dirty="0" smtClean="0"/>
              <a:t>Mise à jour des documents </a:t>
            </a:r>
          </a:p>
          <a:p>
            <a:pPr marL="0" indent="0">
              <a:buNone/>
              <a:defRPr/>
            </a:pPr>
            <a:endParaRPr lang="fr-FR" sz="2400" dirty="0"/>
          </a:p>
          <a:p>
            <a:pPr marL="0" indent="0" algn="ctr">
              <a:buNone/>
              <a:defRPr/>
            </a:pPr>
            <a:r>
              <a:rPr lang="fr-FR" sz="2400" dirty="0" smtClean="0">
                <a:solidFill>
                  <a:srgbClr val="00B0F0"/>
                </a:solidFill>
              </a:rPr>
              <a:t>FIN DE LA JOURNEE</a:t>
            </a:r>
          </a:p>
          <a:p>
            <a:pPr marL="0" indent="0">
              <a:buNone/>
              <a:defRPr/>
            </a:pPr>
            <a:endParaRPr lang="fr-FR" sz="2400" dirty="0"/>
          </a:p>
          <a:p>
            <a:pPr marL="0" indent="0">
              <a:buFont typeface="Courier New" panose="02070309020205020404" pitchFamily="49" charset="0"/>
              <a:buNone/>
              <a:defRPr/>
            </a:pPr>
            <a:endParaRPr lang="fr-FR" sz="1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7"/>
          <a:stretch/>
        </p:blipFill>
        <p:spPr>
          <a:xfrm>
            <a:off x="6937461" y="5589240"/>
            <a:ext cx="2206539" cy="126876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15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 questionnaire </a:t>
            </a:r>
            <a:r>
              <a:rPr lang="fr-FR" dirty="0" err="1" smtClean="0"/>
              <a:t>Covid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Contexte: </a:t>
            </a:r>
          </a:p>
          <a:p>
            <a:r>
              <a:rPr lang="fr-FR" dirty="0" smtClean="0"/>
              <a:t>pendant la crise, demande de partage d’expériences pour cette situation inédite</a:t>
            </a:r>
          </a:p>
          <a:p>
            <a:r>
              <a:rPr lang="fr-FR" dirty="0" smtClean="0"/>
              <a:t>Besoin de faire d’un retour plus important des autres membres </a:t>
            </a:r>
          </a:p>
          <a:p>
            <a:r>
              <a:rPr lang="fr-FR" dirty="0" smtClean="0"/>
              <a:t>Rédaction d’un questionnaire qui vous a été partagé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>
                <a:hlinkClick r:id="rId2"/>
              </a:rPr>
              <a:t>https://</a:t>
            </a:r>
            <a:r>
              <a:rPr lang="fr-FR" dirty="0" smtClean="0">
                <a:hlinkClick r:id="rId2"/>
              </a:rPr>
              <a:t>docs.google.com/forms/d/1vl1Q8AmUEw1AfmPdXEd-ofWcgKyrTcRzsISkFv7iKnM/edit#responses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7"/>
          <a:stretch/>
        </p:blipFill>
        <p:spPr>
          <a:xfrm>
            <a:off x="6937461" y="5589240"/>
            <a:ext cx="2206539" cy="126876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0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 questionnaire </a:t>
            </a:r>
            <a:r>
              <a:rPr lang="fr-FR" dirty="0" err="1" smtClean="0"/>
              <a:t>Covid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1384" y="1339552"/>
            <a:ext cx="8229600" cy="5185792"/>
          </a:xfrm>
        </p:spPr>
        <p:txBody>
          <a:bodyPr>
            <a:normAutofit fontScale="70000" lnSpcReduction="20000"/>
          </a:bodyPr>
          <a:lstStyle/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 smtClean="0"/>
          </a:p>
          <a:p>
            <a:r>
              <a:rPr lang="fr-FR" sz="2600" dirty="0" smtClean="0"/>
              <a:t>Origines variées, ¾ de régies</a:t>
            </a:r>
          </a:p>
          <a:p>
            <a:r>
              <a:rPr lang="fr-FR" sz="2600" dirty="0" smtClean="0"/>
              <a:t>Plus de la moitié en télétravail à temps complet et ¼ à temps partiel</a:t>
            </a:r>
          </a:p>
          <a:p>
            <a:r>
              <a:rPr lang="fr-FR" sz="2600" dirty="0"/>
              <a:t>Tâches variées:</a:t>
            </a:r>
          </a:p>
          <a:p>
            <a:pPr lvl="1"/>
            <a:r>
              <a:rPr lang="fr-FR" sz="2300" dirty="0"/>
              <a:t>Gestion des urgences</a:t>
            </a:r>
          </a:p>
          <a:p>
            <a:pPr lvl="1"/>
            <a:r>
              <a:rPr lang="fr-FR" sz="2300" dirty="0"/>
              <a:t>Règlement de service, </a:t>
            </a:r>
          </a:p>
          <a:p>
            <a:pPr lvl="1"/>
            <a:r>
              <a:rPr lang="fr-FR" sz="2300" dirty="0"/>
              <a:t>Mise à jour base de données des entreprises</a:t>
            </a:r>
          </a:p>
          <a:p>
            <a:pPr lvl="1"/>
            <a:r>
              <a:rPr lang="fr-FR" sz="2300" dirty="0"/>
              <a:t>Contacts avec de nouveaux acteurs, </a:t>
            </a:r>
          </a:p>
          <a:p>
            <a:pPr lvl="1"/>
            <a:r>
              <a:rPr lang="fr-FR" sz="2300" dirty="0"/>
              <a:t>Dossiers subvention AERMC</a:t>
            </a:r>
          </a:p>
          <a:p>
            <a:pPr lvl="1"/>
            <a:r>
              <a:rPr lang="fr-FR" sz="2300" dirty="0"/>
              <a:t>Renforcement du lien entre les services</a:t>
            </a:r>
          </a:p>
          <a:p>
            <a:pPr lvl="1"/>
            <a:r>
              <a:rPr lang="fr-FR" sz="2300" dirty="0"/>
              <a:t>Diagnostic en entreprise</a:t>
            </a:r>
          </a:p>
          <a:p>
            <a:pPr lvl="1"/>
            <a:r>
              <a:rPr lang="fr-FR" sz="2300" dirty="0"/>
              <a:t>Développement d’outils de communication</a:t>
            </a:r>
          </a:p>
          <a:p>
            <a:pPr lvl="1"/>
            <a:r>
              <a:rPr lang="fr-FR" sz="2300" dirty="0"/>
              <a:t>Mise à jour de dossiers divers</a:t>
            </a:r>
          </a:p>
          <a:p>
            <a:pPr marL="0" indent="0">
              <a:buNone/>
            </a:pPr>
            <a:endParaRPr lang="fr-FR" sz="2000" dirty="0"/>
          </a:p>
          <a:p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7"/>
          <a:stretch/>
        </p:blipFill>
        <p:spPr>
          <a:xfrm>
            <a:off x="6937461" y="5589240"/>
            <a:ext cx="2206539" cy="126876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8C00A-AE2C-4C99-A7FD-0C8D922D1670}" type="slidenum">
              <a:rPr kumimoji="0" lang="fr-FR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445" y="1339552"/>
            <a:ext cx="4466554" cy="1872208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323528" y="1339552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dirty="0" smtClean="0"/>
              <a:t>18 réponses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597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8081</TotalTime>
  <Words>892</Words>
  <Application>Microsoft Office PowerPoint</Application>
  <PresentationFormat>Affichage à l'écran (4:3)</PresentationFormat>
  <Paragraphs>348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Georgia</vt:lpstr>
      <vt:lpstr>Conception personnalisée</vt:lpstr>
      <vt:lpstr>1_Thème Office</vt:lpstr>
      <vt:lpstr>Présentation PowerPoint</vt:lpstr>
      <vt:lpstr>Ordre du jour</vt:lpstr>
      <vt:lpstr>Participants</vt:lpstr>
      <vt:lpstr>Actualités des membres </vt:lpstr>
      <vt:lpstr>Actualités du Graie </vt:lpstr>
      <vt:lpstr>Actus nationales</vt:lpstr>
      <vt:lpstr>Ordre du jour</vt:lpstr>
      <vt:lpstr>Retour questionnaire Covid</vt:lpstr>
      <vt:lpstr>Retour questionnaire Covid</vt:lpstr>
      <vt:lpstr>Présentation PowerPoint</vt:lpstr>
      <vt:lpstr>Impacts sur les pollutions et STEU</vt:lpstr>
      <vt:lpstr>Liens avec les industriels</vt:lpstr>
      <vt:lpstr>Liens avec les industriels</vt:lpstr>
      <vt:lpstr>Coefficient de pollution</vt:lpstr>
      <vt:lpstr>Attentes sur le sujet</vt:lpstr>
      <vt:lpstr>Conclusions</vt:lpstr>
      <vt:lpstr>Ordre du jour</vt:lpstr>
      <vt:lpstr>END en ANC </vt:lpstr>
      <vt:lpstr>Présentation des publications du GT</vt:lpstr>
      <vt:lpstr>Mis à jour des documents</vt:lpstr>
      <vt:lpstr>FIN DE LA JOURNEE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Cécile MALAVAUD</cp:lastModifiedBy>
  <cp:revision>161</cp:revision>
  <dcterms:created xsi:type="dcterms:W3CDTF">2018-04-19T20:03:52Z</dcterms:created>
  <dcterms:modified xsi:type="dcterms:W3CDTF">2020-12-16T09:20:20Z</dcterms:modified>
</cp:coreProperties>
</file>