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801600" cy="9601200" type="A3"/>
  <p:notesSz cx="9926638" cy="14355763"/>
  <p:defaultTextStyle>
    <a:defPPr>
      <a:defRPr lang="fr-FR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2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63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6A9-C50A-432E-B215-BF5FC9E41745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2EB2-0129-4B5D-9991-F6F3DB685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37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6A9-C50A-432E-B215-BF5FC9E41745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2EB2-0129-4B5D-9991-F6F3DB685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78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6A9-C50A-432E-B215-BF5FC9E41745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2EB2-0129-4B5D-9991-F6F3DB685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737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6A9-C50A-432E-B215-BF5FC9E41745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2EB2-0129-4B5D-9991-F6F3DB685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130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6A9-C50A-432E-B215-BF5FC9E41745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2EB2-0129-4B5D-9991-F6F3DB685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15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6A9-C50A-432E-B215-BF5FC9E41745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2EB2-0129-4B5D-9991-F6F3DB685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81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6A9-C50A-432E-B215-BF5FC9E41745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2EB2-0129-4B5D-9991-F6F3DB685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0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6A9-C50A-432E-B215-BF5FC9E41745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2EB2-0129-4B5D-9991-F6F3DB685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1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6A9-C50A-432E-B215-BF5FC9E41745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2EB2-0129-4B5D-9991-F6F3DB685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918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6A9-C50A-432E-B215-BF5FC9E41745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2EB2-0129-4B5D-9991-F6F3DB685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91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6A9-C50A-432E-B215-BF5FC9E41745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2EB2-0129-4B5D-9991-F6F3DB685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51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586A9-C50A-432E-B215-BF5FC9E41745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E2EB2-0129-4B5D-9991-F6F3DB685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775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graie.org/portail/http-www-graie-org-graie-graiedoc-doc_telech-competencegestioneauxpluvialesurbaines-ouvragesmissions-mai19-pdf/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raie.org/portail/trame-pour-lelaboration-du-cahier-des-clauses-techniques-particulieres-c-c-t-p-dune-etude-prealable-au-transfert-de-la-competence-eau-potable-assainissement-gestion-des-eaux-pluvi/" TargetMode="External"/><Relationship Id="rId4" Type="http://schemas.openxmlformats.org/officeDocument/2006/relationships/hyperlink" Target="http://www.graie.org/portail/animationregionale/animations-specifiques/territoires-eau-responsables-2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Image 15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0" t="28490" r="1"/>
          <a:stretch/>
        </p:blipFill>
        <p:spPr>
          <a:xfrm>
            <a:off x="2727434" y="31531"/>
            <a:ext cx="808484" cy="631105"/>
          </a:xfrm>
          <a:prstGeom prst="rect">
            <a:avLst/>
          </a:prstGeom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956010"/>
              </p:ext>
            </p:extLst>
          </p:nvPr>
        </p:nvGraphicFramePr>
        <p:xfrm>
          <a:off x="761303" y="13667"/>
          <a:ext cx="11861846" cy="731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31910">
                  <a:extLst>
                    <a:ext uri="{9D8B030D-6E8A-4147-A177-3AD203B41FA5}">
                      <a16:colId xmlns:a16="http://schemas.microsoft.com/office/drawing/2014/main" val="1917711426"/>
                    </a:ext>
                  </a:extLst>
                </a:gridCol>
                <a:gridCol w="8632188">
                  <a:extLst>
                    <a:ext uri="{9D8B030D-6E8A-4147-A177-3AD203B41FA5}">
                      <a16:colId xmlns:a16="http://schemas.microsoft.com/office/drawing/2014/main" val="2291377130"/>
                    </a:ext>
                  </a:extLst>
                </a:gridCol>
                <a:gridCol w="1397748">
                  <a:extLst>
                    <a:ext uri="{9D8B030D-6E8A-4147-A177-3AD203B41FA5}">
                      <a16:colId xmlns:a16="http://schemas.microsoft.com/office/drawing/2014/main" val="39494348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+mn-lt"/>
                        </a:rPr>
                        <a:t>Échéances correctes</a:t>
                      </a:r>
                      <a:endParaRPr lang="fr-FR" sz="1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u="sng" dirty="0" smtClean="0">
                          <a:solidFill>
                            <a:srgbClr val="00AEEA"/>
                          </a:solidFill>
                          <a:latin typeface="+mn-lt"/>
                        </a:rPr>
                        <a:t>Préparation au transfert</a:t>
                      </a:r>
                      <a:r>
                        <a:rPr lang="fr-FR" sz="1600" u="sng" baseline="0" dirty="0" smtClean="0">
                          <a:solidFill>
                            <a:srgbClr val="00AEEA"/>
                          </a:solidFill>
                          <a:latin typeface="+mn-lt"/>
                        </a:rPr>
                        <a:t> </a:t>
                      </a:r>
                      <a:r>
                        <a:rPr lang="fr-FR" sz="1600" u="sng" dirty="0" smtClean="0">
                          <a:solidFill>
                            <a:srgbClr val="00AEEA"/>
                          </a:solidFill>
                          <a:latin typeface="+mn-lt"/>
                        </a:rPr>
                        <a:t>de la compétence Eau et Assainissement </a:t>
                      </a:r>
                    </a:p>
                    <a:p>
                      <a:pPr algn="ctr"/>
                      <a:r>
                        <a:rPr lang="fr-FR" sz="1600" u="sng" dirty="0" smtClean="0">
                          <a:solidFill>
                            <a:srgbClr val="00AEEA"/>
                          </a:solidFill>
                          <a:latin typeface="+mn-lt"/>
                        </a:rPr>
                        <a:t>Chronogramme</a:t>
                      </a:r>
                      <a:r>
                        <a:rPr lang="fr-FR" sz="1600" u="sng" baseline="0" dirty="0" smtClean="0">
                          <a:solidFill>
                            <a:srgbClr val="00AEEA"/>
                          </a:solidFill>
                          <a:latin typeface="+mn-lt"/>
                        </a:rPr>
                        <a:t> et </a:t>
                      </a:r>
                      <a:r>
                        <a:rPr lang="fr-FR" sz="1600" u="sng" dirty="0" smtClean="0">
                          <a:solidFill>
                            <a:srgbClr val="00AEEA"/>
                          </a:solidFill>
                          <a:latin typeface="+mn-lt"/>
                        </a:rPr>
                        <a:t>Recommandations</a:t>
                      </a:r>
                    </a:p>
                    <a:p>
                      <a:pPr algn="ctr"/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La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notice de ce 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document 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est indispensable pour une lecture pertinente</a:t>
                      </a:r>
                      <a:endParaRPr lang="fr-FR" sz="1000" dirty="0">
                        <a:solidFill>
                          <a:srgbClr val="00AEEA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+mn-lt"/>
                        </a:rPr>
                        <a:t>2ANS</a:t>
                      </a:r>
                      <a:endParaRPr lang="fr-FR" sz="2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8149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967526" y="1410116"/>
            <a:ext cx="1049475" cy="75314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248927" y="9008278"/>
            <a:ext cx="12303746" cy="3130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3875327" y="9120675"/>
            <a:ext cx="14334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Etude préalable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470151" y="9158568"/>
            <a:ext cx="14334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Mise en œuvre</a:t>
            </a:r>
          </a:p>
        </p:txBody>
      </p:sp>
      <p:cxnSp>
        <p:nvCxnSpPr>
          <p:cNvPr id="14" name="Connecteur droit 13"/>
          <p:cNvCxnSpPr/>
          <p:nvPr/>
        </p:nvCxnSpPr>
        <p:spPr>
          <a:xfrm flipH="1" flipV="1">
            <a:off x="6469731" y="793575"/>
            <a:ext cx="14451" cy="8604275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0151894" y="823000"/>
            <a:ext cx="3127" cy="8394125"/>
          </a:xfrm>
          <a:prstGeom prst="line">
            <a:avLst/>
          </a:prstGeom>
          <a:ln w="44450"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ZoneTexte 10"/>
          <p:cNvSpPr txBox="1">
            <a:spLocks noChangeArrowheads="1"/>
          </p:cNvSpPr>
          <p:nvPr/>
        </p:nvSpPr>
        <p:spPr bwMode="auto">
          <a:xfrm>
            <a:off x="14060" y="5397992"/>
            <a:ext cx="7312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900" b="1" dirty="0">
                <a:solidFill>
                  <a:schemeClr val="accent1">
                    <a:lumMod val="50000"/>
                  </a:schemeClr>
                </a:solidFill>
              </a:rPr>
              <a:t>Techniques</a:t>
            </a:r>
          </a:p>
        </p:txBody>
      </p:sp>
      <p:sp>
        <p:nvSpPr>
          <p:cNvPr id="18" name="ZoneTexte 11"/>
          <p:cNvSpPr txBox="1">
            <a:spLocks noChangeArrowheads="1"/>
          </p:cNvSpPr>
          <p:nvPr/>
        </p:nvSpPr>
        <p:spPr bwMode="auto">
          <a:xfrm>
            <a:off x="24496" y="6693766"/>
            <a:ext cx="6719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900" b="1" dirty="0"/>
              <a:t>Financiers</a:t>
            </a:r>
          </a:p>
        </p:txBody>
      </p:sp>
      <p:sp>
        <p:nvSpPr>
          <p:cNvPr id="19" name="ZoneTexte 12"/>
          <p:cNvSpPr txBox="1">
            <a:spLocks noChangeArrowheads="1"/>
          </p:cNvSpPr>
          <p:nvPr/>
        </p:nvSpPr>
        <p:spPr bwMode="auto">
          <a:xfrm>
            <a:off x="-11134" y="8252768"/>
            <a:ext cx="70243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900" b="1" dirty="0">
                <a:solidFill>
                  <a:schemeClr val="bg1">
                    <a:lumMod val="50000"/>
                  </a:schemeClr>
                </a:solidFill>
              </a:rPr>
              <a:t> Juridiques</a:t>
            </a:r>
          </a:p>
        </p:txBody>
      </p:sp>
      <p:sp>
        <p:nvSpPr>
          <p:cNvPr id="21" name="ZoneTexte 14"/>
          <p:cNvSpPr txBox="1">
            <a:spLocks noChangeArrowheads="1"/>
          </p:cNvSpPr>
          <p:nvPr/>
        </p:nvSpPr>
        <p:spPr bwMode="auto">
          <a:xfrm>
            <a:off x="89744" y="3861215"/>
            <a:ext cx="6094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900" b="1" dirty="0">
                <a:solidFill>
                  <a:schemeClr val="accent4">
                    <a:lumMod val="50000"/>
                  </a:schemeClr>
                </a:solidFill>
              </a:rPr>
              <a:t>Humains</a:t>
            </a:r>
          </a:p>
        </p:txBody>
      </p:sp>
      <p:sp>
        <p:nvSpPr>
          <p:cNvPr id="22" name="ZoneTexte 36"/>
          <p:cNvSpPr txBox="1">
            <a:spLocks noChangeArrowheads="1"/>
          </p:cNvSpPr>
          <p:nvPr/>
        </p:nvSpPr>
        <p:spPr bwMode="auto">
          <a:xfrm>
            <a:off x="-85074" y="1817438"/>
            <a:ext cx="7944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900" b="1" dirty="0">
                <a:solidFill>
                  <a:schemeClr val="accent6">
                    <a:lumMod val="50000"/>
                  </a:schemeClr>
                </a:solidFill>
              </a:rPr>
              <a:t>Mobilisation des élus</a:t>
            </a:r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2529046" y="806888"/>
            <a:ext cx="181" cy="8575397"/>
          </a:xfrm>
          <a:prstGeom prst="line">
            <a:avLst/>
          </a:prstGeom>
          <a:ln w="44450" cmpd="sng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ZoneTexte 15"/>
          <p:cNvSpPr txBox="1">
            <a:spLocks noChangeArrowheads="1"/>
          </p:cNvSpPr>
          <p:nvPr/>
        </p:nvSpPr>
        <p:spPr bwMode="auto">
          <a:xfrm>
            <a:off x="1990100" y="4979041"/>
            <a:ext cx="1151436" cy="4154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1">
                    <a:lumMod val="50000"/>
                  </a:schemeClr>
                </a:solidFill>
              </a:rPr>
              <a:t>Collecte des documents: schémas directeurs, études, chiffres clés…</a:t>
            </a:r>
            <a:endParaRPr lang="fr-FR" altLang="fr-F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ZoneTexte 36"/>
          <p:cNvSpPr txBox="1">
            <a:spLocks noChangeArrowheads="1"/>
          </p:cNvSpPr>
          <p:nvPr/>
        </p:nvSpPr>
        <p:spPr bwMode="auto">
          <a:xfrm>
            <a:off x="6576586" y="3767280"/>
            <a:ext cx="3328590" cy="3077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>
              <a:spcBef>
                <a:spcPct val="0"/>
              </a:spcBef>
              <a:buFontTx/>
              <a:buNone/>
              <a:defRPr sz="1000"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 algn="ctr"/>
            <a:r>
              <a:rPr lang="fr-FR" altLang="fr-FR" sz="700" dirty="0">
                <a:solidFill>
                  <a:schemeClr val="accent4">
                    <a:lumMod val="50000"/>
                  </a:schemeClr>
                </a:solidFill>
              </a:rPr>
              <a:t>Définition et organisation des services (organigramme, fiche poste, recrutement, mutation, conventions de mise à disposition…)</a:t>
            </a:r>
          </a:p>
        </p:txBody>
      </p:sp>
      <p:sp>
        <p:nvSpPr>
          <p:cNvPr id="29" name="ZoneTexte 31"/>
          <p:cNvSpPr txBox="1">
            <a:spLocks noChangeArrowheads="1"/>
          </p:cNvSpPr>
          <p:nvPr/>
        </p:nvSpPr>
        <p:spPr bwMode="auto">
          <a:xfrm>
            <a:off x="2576977" y="7117762"/>
            <a:ext cx="1028143" cy="63094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/>
              <a:t>Etat des marchés en cours, travaux engagés, subventions, contrats, factures, assujettissements TVA</a:t>
            </a:r>
          </a:p>
        </p:txBody>
      </p:sp>
      <p:sp>
        <p:nvSpPr>
          <p:cNvPr id="30" name="ZoneTexte 38"/>
          <p:cNvSpPr txBox="1">
            <a:spLocks noChangeArrowheads="1"/>
          </p:cNvSpPr>
          <p:nvPr/>
        </p:nvSpPr>
        <p:spPr bwMode="auto">
          <a:xfrm>
            <a:off x="3794099" y="6486017"/>
            <a:ext cx="975971" cy="4154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/>
              <a:t>Comparaison des prix en fonction du niveau de service</a:t>
            </a:r>
            <a:endParaRPr lang="fr-FR" altLang="fr-FR" sz="1200" dirty="0"/>
          </a:p>
        </p:txBody>
      </p:sp>
      <p:sp>
        <p:nvSpPr>
          <p:cNvPr id="31" name="ZoneTexte 31"/>
          <p:cNvSpPr txBox="1">
            <a:spLocks noChangeArrowheads="1"/>
          </p:cNvSpPr>
          <p:nvPr/>
        </p:nvSpPr>
        <p:spPr bwMode="auto">
          <a:xfrm>
            <a:off x="2569704" y="6302461"/>
            <a:ext cx="1042689" cy="73866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/>
              <a:t>Etat des comptes, dettes, délibérations tarifs, immobilisations amortissements emprunts (y compris état des résultats)</a:t>
            </a:r>
          </a:p>
        </p:txBody>
      </p:sp>
      <p:sp>
        <p:nvSpPr>
          <p:cNvPr id="33" name="ZoneTexte 40"/>
          <p:cNvSpPr txBox="1">
            <a:spLocks noChangeArrowheads="1"/>
          </p:cNvSpPr>
          <p:nvPr/>
        </p:nvSpPr>
        <p:spPr bwMode="auto">
          <a:xfrm>
            <a:off x="7322424" y="7886338"/>
            <a:ext cx="950077" cy="106182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bg1">
                    <a:lumMod val="50000"/>
                  </a:schemeClr>
                </a:solidFill>
              </a:rPr>
              <a:t>Préparation des décisions à prendre et rédaction des PV (délibérations concordantes, transferts d’agents, mise à  disposition des biens mobiliers et immobiliers) </a:t>
            </a:r>
          </a:p>
        </p:txBody>
      </p:sp>
      <p:sp>
        <p:nvSpPr>
          <p:cNvPr id="34" name="ZoneTexte 40"/>
          <p:cNvSpPr txBox="1">
            <a:spLocks noChangeArrowheads="1"/>
          </p:cNvSpPr>
          <p:nvPr/>
        </p:nvSpPr>
        <p:spPr bwMode="auto">
          <a:xfrm>
            <a:off x="7665827" y="1630097"/>
            <a:ext cx="1100278" cy="73866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6">
                    <a:lumMod val="50000"/>
                  </a:schemeClr>
                </a:solidFill>
              </a:rPr>
              <a:t>Mise en œuvre de la gouvernance du service et désignation des représentants pour la régie, le syndicat, les commissions…</a:t>
            </a:r>
            <a:endParaRPr lang="fr-FR" altLang="fr-FR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7" name="ZoneTexte 34"/>
          <p:cNvSpPr txBox="1">
            <a:spLocks noChangeArrowheads="1"/>
          </p:cNvSpPr>
          <p:nvPr/>
        </p:nvSpPr>
        <p:spPr bwMode="auto">
          <a:xfrm>
            <a:off x="7185556" y="5307680"/>
            <a:ext cx="2825288" cy="20005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1">
                    <a:lumMod val="50000"/>
                  </a:schemeClr>
                </a:solidFill>
              </a:rPr>
              <a:t>Organisation logistique matériel, passation, récupération des clefs</a:t>
            </a:r>
            <a:endParaRPr lang="fr-FR" altLang="fr-F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9" name="ZoneTexte 33"/>
          <p:cNvSpPr txBox="1">
            <a:spLocks noChangeArrowheads="1"/>
          </p:cNvSpPr>
          <p:nvPr/>
        </p:nvSpPr>
        <p:spPr bwMode="auto">
          <a:xfrm>
            <a:off x="8966808" y="7227588"/>
            <a:ext cx="1094544" cy="3077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700" dirty="0"/>
              <a:t>Transfert de l’actif et du passif</a:t>
            </a:r>
          </a:p>
        </p:txBody>
      </p:sp>
      <p:sp>
        <p:nvSpPr>
          <p:cNvPr id="40" name="ZoneTexte 45"/>
          <p:cNvSpPr txBox="1">
            <a:spLocks noChangeArrowheads="1"/>
          </p:cNvSpPr>
          <p:nvPr/>
        </p:nvSpPr>
        <p:spPr bwMode="auto">
          <a:xfrm>
            <a:off x="11337605" y="5319019"/>
            <a:ext cx="1211977" cy="3077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1">
                    <a:lumMod val="50000"/>
                  </a:schemeClr>
                </a:solidFill>
              </a:rPr>
              <a:t>Assurer le suivi des marchés en cours</a:t>
            </a:r>
          </a:p>
        </p:txBody>
      </p:sp>
      <p:sp>
        <p:nvSpPr>
          <p:cNvPr id="41" name="ZoneTexte 15"/>
          <p:cNvSpPr txBox="1">
            <a:spLocks noChangeArrowheads="1"/>
          </p:cNvSpPr>
          <p:nvPr/>
        </p:nvSpPr>
        <p:spPr bwMode="auto">
          <a:xfrm>
            <a:off x="769255" y="2391324"/>
            <a:ext cx="1702171" cy="3077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6">
                    <a:lumMod val="50000"/>
                  </a:schemeClr>
                </a:solidFill>
              </a:rPr>
              <a:t>Mise en place d’une gouvernance: comité de pilotage, comité technique, GT…</a:t>
            </a:r>
          </a:p>
        </p:txBody>
      </p:sp>
      <p:sp>
        <p:nvSpPr>
          <p:cNvPr id="44" name="ZoneTexte 15"/>
          <p:cNvSpPr txBox="1">
            <a:spLocks noChangeArrowheads="1"/>
          </p:cNvSpPr>
          <p:nvPr/>
        </p:nvSpPr>
        <p:spPr bwMode="auto">
          <a:xfrm>
            <a:off x="5254273" y="773761"/>
            <a:ext cx="773275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rgbClr val="FF0000"/>
                </a:solidFill>
              </a:rPr>
              <a:t>Validation </a:t>
            </a:r>
            <a:r>
              <a:rPr lang="fr-FR" altLang="fr-FR" sz="700" dirty="0" smtClean="0">
                <a:solidFill>
                  <a:srgbClr val="FF0000"/>
                </a:solidFill>
              </a:rPr>
              <a:t> et restitution scénario</a:t>
            </a:r>
            <a:endParaRPr lang="fr-FR" altLang="fr-FR" sz="700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rgbClr val="FF0000"/>
                </a:solidFill>
              </a:rPr>
              <a:t> retenu et du tarif</a:t>
            </a:r>
          </a:p>
        </p:txBody>
      </p:sp>
      <p:sp>
        <p:nvSpPr>
          <p:cNvPr id="45" name="ZoneTexte 38"/>
          <p:cNvSpPr txBox="1">
            <a:spLocks noChangeArrowheads="1"/>
          </p:cNvSpPr>
          <p:nvPr/>
        </p:nvSpPr>
        <p:spPr bwMode="auto">
          <a:xfrm>
            <a:off x="6837467" y="6645532"/>
            <a:ext cx="6179289" cy="20114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/>
              <a:t>Mise en place stratégie facturation/recouvrement : outils, DGFIP ou, le cas échéant, régie de recette, agence comptable…                                         </a:t>
            </a:r>
            <a:endParaRPr lang="fr-FR" altLang="fr-FR" sz="1200" dirty="0"/>
          </a:p>
        </p:txBody>
      </p:sp>
      <p:sp>
        <p:nvSpPr>
          <p:cNvPr id="46" name="ZoneTexte 31"/>
          <p:cNvSpPr txBox="1">
            <a:spLocks noChangeArrowheads="1"/>
          </p:cNvSpPr>
          <p:nvPr/>
        </p:nvSpPr>
        <p:spPr bwMode="auto">
          <a:xfrm>
            <a:off x="5090811" y="6883515"/>
            <a:ext cx="824864" cy="3077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/>
              <a:t>Définition tarif cible</a:t>
            </a:r>
          </a:p>
        </p:txBody>
      </p:sp>
      <p:cxnSp>
        <p:nvCxnSpPr>
          <p:cNvPr id="48" name="Connecteur droit 47"/>
          <p:cNvCxnSpPr/>
          <p:nvPr/>
        </p:nvCxnSpPr>
        <p:spPr>
          <a:xfrm flipH="1" flipV="1">
            <a:off x="3660122" y="1033832"/>
            <a:ext cx="65359" cy="799010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H="1" flipV="1">
            <a:off x="4881492" y="766677"/>
            <a:ext cx="37002" cy="826662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ZoneTexte 15"/>
          <p:cNvSpPr txBox="1">
            <a:spLocks noChangeArrowheads="1"/>
          </p:cNvSpPr>
          <p:nvPr/>
        </p:nvSpPr>
        <p:spPr bwMode="auto">
          <a:xfrm>
            <a:off x="2578814" y="3703209"/>
            <a:ext cx="1024469" cy="93871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700" dirty="0">
                <a:solidFill>
                  <a:schemeClr val="accent4">
                    <a:lumMod val="50000"/>
                  </a:schemeClr>
                </a:solidFill>
              </a:rPr>
              <a:t>Etat des lieux RH = </a:t>
            </a:r>
            <a:r>
              <a:rPr lang="fr-FR" altLang="fr-FR" sz="800" dirty="0">
                <a:solidFill>
                  <a:schemeClr val="accent4">
                    <a:lumMod val="50000"/>
                  </a:schemeClr>
                </a:solidFill>
              </a:rPr>
              <a:t>personnel affecté et transférable rémunération, dossiers…) + quantification temps travail élus </a:t>
            </a:r>
          </a:p>
        </p:txBody>
      </p:sp>
      <p:sp>
        <p:nvSpPr>
          <p:cNvPr id="54" name="ZoneTexte 15"/>
          <p:cNvSpPr txBox="1">
            <a:spLocks noChangeArrowheads="1"/>
          </p:cNvSpPr>
          <p:nvPr/>
        </p:nvSpPr>
        <p:spPr bwMode="auto">
          <a:xfrm>
            <a:off x="2578814" y="8096133"/>
            <a:ext cx="1024469" cy="4154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bg1">
                    <a:lumMod val="50000"/>
                  </a:schemeClr>
                </a:solidFill>
              </a:rPr>
              <a:t>Etat des lieux juridique (marchés, contrats, conventions…)</a:t>
            </a:r>
            <a:endParaRPr lang="fr-FR" alt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ZoneTexte 15"/>
          <p:cNvSpPr txBox="1">
            <a:spLocks noChangeArrowheads="1"/>
          </p:cNvSpPr>
          <p:nvPr/>
        </p:nvSpPr>
        <p:spPr bwMode="auto">
          <a:xfrm>
            <a:off x="6386632" y="772222"/>
            <a:ext cx="10100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rgbClr val="0070C0"/>
                </a:solidFill>
              </a:rPr>
              <a:t>Délibération modification statuts de la collectivité qui prend la compétence</a:t>
            </a:r>
            <a:endParaRPr lang="fr-FR" altLang="fr-FR" sz="1200" dirty="0">
              <a:solidFill>
                <a:srgbClr val="0070C0"/>
              </a:solidFill>
            </a:endParaRPr>
          </a:p>
        </p:txBody>
      </p:sp>
      <p:sp>
        <p:nvSpPr>
          <p:cNvPr id="57" name="ZoneTexte 15"/>
          <p:cNvSpPr txBox="1">
            <a:spLocks noChangeArrowheads="1"/>
          </p:cNvSpPr>
          <p:nvPr/>
        </p:nvSpPr>
        <p:spPr bwMode="auto">
          <a:xfrm>
            <a:off x="9278750" y="799838"/>
            <a:ext cx="9641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rgbClr val="0070C0"/>
                </a:solidFill>
              </a:rPr>
              <a:t>Arrêté préfectoral transfert</a:t>
            </a:r>
            <a:endParaRPr lang="fr-FR" altLang="fr-FR" sz="1200" dirty="0">
              <a:solidFill>
                <a:srgbClr val="0070C0"/>
              </a:solidFill>
            </a:endParaRPr>
          </a:p>
        </p:txBody>
      </p:sp>
      <p:sp>
        <p:nvSpPr>
          <p:cNvPr id="51" name="ZoneTexte 15"/>
          <p:cNvSpPr txBox="1">
            <a:spLocks noChangeArrowheads="1"/>
          </p:cNvSpPr>
          <p:nvPr/>
        </p:nvSpPr>
        <p:spPr bwMode="auto">
          <a:xfrm>
            <a:off x="792386" y="2035742"/>
            <a:ext cx="1679041" cy="31704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6">
                    <a:lumMod val="50000"/>
                  </a:schemeClr>
                </a:solidFill>
              </a:rPr>
              <a:t>Cadrage de la stratégie politique et choix du portage du transfert</a:t>
            </a:r>
          </a:p>
        </p:txBody>
      </p:sp>
      <p:sp>
        <p:nvSpPr>
          <p:cNvPr id="59" name="ZoneTexte 15"/>
          <p:cNvSpPr txBox="1">
            <a:spLocks noChangeArrowheads="1"/>
          </p:cNvSpPr>
          <p:nvPr/>
        </p:nvSpPr>
        <p:spPr bwMode="auto">
          <a:xfrm>
            <a:off x="-12745" y="777934"/>
            <a:ext cx="935884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rgbClr val="0070C0"/>
                </a:solidFill>
              </a:rPr>
              <a:t>Commande politique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rgbClr val="0070C0"/>
                </a:solidFill>
              </a:rPr>
              <a:t>transfert</a:t>
            </a:r>
            <a:endParaRPr lang="fr-FR" altLang="fr-FR" sz="1200" dirty="0">
              <a:solidFill>
                <a:srgbClr val="0070C0"/>
              </a:solidFill>
            </a:endParaRPr>
          </a:p>
        </p:txBody>
      </p:sp>
      <p:sp>
        <p:nvSpPr>
          <p:cNvPr id="60" name="ZoneTexte 15"/>
          <p:cNvSpPr txBox="1">
            <a:spLocks noChangeArrowheads="1"/>
          </p:cNvSpPr>
          <p:nvPr/>
        </p:nvSpPr>
        <p:spPr bwMode="auto">
          <a:xfrm>
            <a:off x="2560643" y="5681545"/>
            <a:ext cx="1060810" cy="4154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1">
                    <a:lumMod val="50000"/>
                  </a:schemeClr>
                </a:solidFill>
              </a:rPr>
              <a:t>Etat des lieux technique et réglementaire et analyse des données</a:t>
            </a:r>
            <a:endParaRPr lang="fr-FR" altLang="fr-F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1" name="ZoneTexte 15"/>
          <p:cNvSpPr txBox="1">
            <a:spLocks noChangeArrowheads="1"/>
          </p:cNvSpPr>
          <p:nvPr/>
        </p:nvSpPr>
        <p:spPr bwMode="auto">
          <a:xfrm>
            <a:off x="3839071" y="5299292"/>
            <a:ext cx="2256878" cy="3077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1">
                    <a:lumMod val="50000"/>
                  </a:schemeClr>
                </a:solidFill>
              </a:rPr>
              <a:t>Programme de travaux (issu des schémas directeurs si récents) et PPI</a:t>
            </a:r>
            <a:endParaRPr lang="fr-FR" altLang="fr-F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2" name="ZoneTexte 15"/>
          <p:cNvSpPr txBox="1">
            <a:spLocks noChangeArrowheads="1"/>
          </p:cNvSpPr>
          <p:nvPr/>
        </p:nvSpPr>
        <p:spPr bwMode="auto">
          <a:xfrm>
            <a:off x="3760300" y="1500056"/>
            <a:ext cx="1054646" cy="3077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6">
                    <a:lumMod val="50000"/>
                  </a:schemeClr>
                </a:solidFill>
              </a:rPr>
              <a:t>Définition des objectifs de service</a:t>
            </a:r>
            <a:endParaRPr lang="fr-FR" altLang="fr-FR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3" name="ZoneTexte 15"/>
          <p:cNvSpPr txBox="1">
            <a:spLocks noChangeArrowheads="1"/>
          </p:cNvSpPr>
          <p:nvPr/>
        </p:nvSpPr>
        <p:spPr bwMode="auto">
          <a:xfrm>
            <a:off x="1794915" y="806888"/>
            <a:ext cx="815860" cy="308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rgbClr val="0070C0"/>
                </a:solidFill>
              </a:rPr>
              <a:t>Lancement 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rgbClr val="0070C0"/>
                </a:solidFill>
              </a:rPr>
              <a:t> la démarche</a:t>
            </a:r>
            <a:endParaRPr lang="fr-FR" altLang="fr-FR" sz="1200" dirty="0">
              <a:solidFill>
                <a:srgbClr val="0070C0"/>
              </a:solidFill>
            </a:endParaRPr>
          </a:p>
        </p:txBody>
      </p:sp>
      <p:sp>
        <p:nvSpPr>
          <p:cNvPr id="64" name="ZoneTexte 15"/>
          <p:cNvSpPr txBox="1">
            <a:spLocks noChangeArrowheads="1"/>
          </p:cNvSpPr>
          <p:nvPr/>
        </p:nvSpPr>
        <p:spPr bwMode="auto">
          <a:xfrm>
            <a:off x="2637669" y="1508457"/>
            <a:ext cx="906759" cy="3077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>
              <a:spcBef>
                <a:spcPct val="0"/>
              </a:spcBef>
              <a:buFontTx/>
              <a:buNone/>
              <a:defRPr sz="700"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 algn="ctr"/>
            <a:r>
              <a:rPr lang="fr-FR" altLang="fr-FR" dirty="0">
                <a:solidFill>
                  <a:schemeClr val="accent6">
                    <a:lumMod val="50000"/>
                  </a:schemeClr>
                </a:solidFill>
              </a:rPr>
              <a:t>Rencontre des élus et gestionnaires</a:t>
            </a:r>
          </a:p>
        </p:txBody>
      </p:sp>
      <p:sp>
        <p:nvSpPr>
          <p:cNvPr id="65" name="ZoneTexte 15"/>
          <p:cNvSpPr txBox="1">
            <a:spLocks noChangeArrowheads="1"/>
          </p:cNvSpPr>
          <p:nvPr/>
        </p:nvSpPr>
        <p:spPr bwMode="auto">
          <a:xfrm>
            <a:off x="2815574" y="793575"/>
            <a:ext cx="7732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rgbClr val="FF0000"/>
                </a:solidFill>
              </a:rPr>
              <a:t>Validation </a:t>
            </a:r>
            <a:r>
              <a:rPr lang="fr-FR" altLang="fr-FR" sz="700" dirty="0" smtClean="0">
                <a:solidFill>
                  <a:srgbClr val="FF0000"/>
                </a:solidFill>
              </a:rPr>
              <a:t> et réunion de restitution</a:t>
            </a:r>
            <a:endParaRPr lang="fr-FR" altLang="fr-FR" sz="700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rgbClr val="FF0000"/>
                </a:solidFill>
              </a:rPr>
              <a:t>du diagnostic</a:t>
            </a:r>
            <a:endParaRPr lang="fr-FR" altLang="fr-FR" sz="1200" dirty="0">
              <a:solidFill>
                <a:srgbClr val="FF0000"/>
              </a:solidFill>
            </a:endParaRPr>
          </a:p>
        </p:txBody>
      </p:sp>
      <p:sp>
        <p:nvSpPr>
          <p:cNvPr id="67" name="ZoneTexte 15"/>
          <p:cNvSpPr txBox="1">
            <a:spLocks noChangeArrowheads="1"/>
          </p:cNvSpPr>
          <p:nvPr/>
        </p:nvSpPr>
        <p:spPr bwMode="auto">
          <a:xfrm>
            <a:off x="3747735" y="1920630"/>
            <a:ext cx="1095140" cy="5232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fr-FR" altLang="fr-FR" sz="700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Définition compétence GEPU </a:t>
            </a:r>
            <a:endParaRPr lang="fr-FR" altLang="fr-FR" sz="700" dirty="0" smtClean="0">
              <a:solidFill>
                <a:schemeClr val="accent6">
                  <a:lumMod val="50000"/>
                </a:schemeClr>
              </a:solidFill>
              <a:hlinkClick r:id="rId3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+ </a:t>
            </a:r>
            <a:r>
              <a:rPr lang="fr-FR" altLang="fr-FR" sz="700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mission</a:t>
            </a:r>
            <a:endParaRPr lang="fr-FR" altLang="fr-FR" sz="700" dirty="0">
              <a:solidFill>
                <a:schemeClr val="accent6">
                  <a:lumMod val="50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fr-FR" altLang="fr-FR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8" name="ZoneTexte 15"/>
          <p:cNvSpPr txBox="1">
            <a:spLocks noChangeArrowheads="1"/>
          </p:cNvSpPr>
          <p:nvPr/>
        </p:nvSpPr>
        <p:spPr bwMode="auto">
          <a:xfrm>
            <a:off x="3823297" y="743811"/>
            <a:ext cx="1124375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 smtClean="0">
                <a:solidFill>
                  <a:srgbClr val="FF0000"/>
                </a:solidFill>
              </a:rPr>
              <a:t>Validation,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 smtClean="0">
                <a:solidFill>
                  <a:srgbClr val="FF0000"/>
                </a:solidFill>
              </a:rPr>
              <a:t>restitution des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 smtClean="0">
                <a:solidFill>
                  <a:srgbClr val="FF0000"/>
                </a:solidFill>
              </a:rPr>
              <a:t>objectifs </a:t>
            </a:r>
            <a:endParaRPr lang="fr-FR" altLang="fr-FR" sz="700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rgbClr val="FF0000"/>
                </a:solidFill>
              </a:rPr>
              <a:t>de service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 smtClean="0">
                <a:solidFill>
                  <a:srgbClr val="FF0000"/>
                </a:solidFill>
              </a:rPr>
              <a:t>= vision </a:t>
            </a:r>
            <a:r>
              <a:rPr lang="fr-FR" altLang="fr-FR" sz="700" dirty="0">
                <a:solidFill>
                  <a:srgbClr val="FF0000"/>
                </a:solidFill>
              </a:rPr>
              <a:t>commune</a:t>
            </a:r>
          </a:p>
        </p:txBody>
      </p:sp>
      <p:sp>
        <p:nvSpPr>
          <p:cNvPr id="70" name="ZoneTexte 34"/>
          <p:cNvSpPr txBox="1">
            <a:spLocks noChangeArrowheads="1"/>
          </p:cNvSpPr>
          <p:nvPr/>
        </p:nvSpPr>
        <p:spPr bwMode="auto">
          <a:xfrm>
            <a:off x="8802235" y="4902412"/>
            <a:ext cx="1188501" cy="3077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1">
                    <a:lumMod val="50000"/>
                  </a:schemeClr>
                </a:solidFill>
              </a:rPr>
              <a:t>Règlement de service avec validation en CCSPL</a:t>
            </a:r>
            <a:endParaRPr lang="fr-FR" altLang="fr-F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1" name="ZoneTexte 34"/>
          <p:cNvSpPr txBox="1">
            <a:spLocks noChangeArrowheads="1"/>
          </p:cNvSpPr>
          <p:nvPr/>
        </p:nvSpPr>
        <p:spPr bwMode="auto">
          <a:xfrm>
            <a:off x="9329513" y="1721957"/>
            <a:ext cx="639193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6">
                    <a:lumMod val="50000"/>
                  </a:schemeClr>
                </a:solidFill>
              </a:rPr>
              <a:t>Constitution et Réunion CCSPL ou équivalent </a:t>
            </a:r>
            <a:endParaRPr lang="fr-FR" altLang="fr-FR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2" name="ZoneTexte 15"/>
          <p:cNvSpPr txBox="1">
            <a:spLocks noChangeArrowheads="1"/>
          </p:cNvSpPr>
          <p:nvPr/>
        </p:nvSpPr>
        <p:spPr bwMode="auto">
          <a:xfrm>
            <a:off x="5125083" y="4094526"/>
            <a:ext cx="1230597" cy="5232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4">
                    <a:lumMod val="50000"/>
                  </a:schemeClr>
                </a:solidFill>
              </a:rPr>
              <a:t>Définition des besoins humains pour les différents scénarios et des modes de gestion</a:t>
            </a:r>
            <a:endParaRPr lang="fr-FR" altLang="fr-FR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3" name="ZoneTexte 15"/>
          <p:cNvSpPr txBox="1">
            <a:spLocks noChangeArrowheads="1"/>
          </p:cNvSpPr>
          <p:nvPr/>
        </p:nvSpPr>
        <p:spPr bwMode="auto">
          <a:xfrm>
            <a:off x="6559896" y="4167530"/>
            <a:ext cx="3359360" cy="20005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700" dirty="0">
                <a:solidFill>
                  <a:schemeClr val="accent4">
                    <a:lumMod val="50000"/>
                  </a:schemeClr>
                </a:solidFill>
              </a:rPr>
              <a:t>Négociation avec les employeurs et le personnel (poste et conditions) </a:t>
            </a:r>
            <a:endParaRPr lang="fr-FR" altLang="fr-FR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4" name="ZoneTexte 31"/>
          <p:cNvSpPr txBox="1">
            <a:spLocks noChangeArrowheads="1"/>
          </p:cNvSpPr>
          <p:nvPr/>
        </p:nvSpPr>
        <p:spPr bwMode="auto">
          <a:xfrm>
            <a:off x="5092313" y="6402782"/>
            <a:ext cx="824864" cy="4154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/>
              <a:t>Simulation des prospectives financières</a:t>
            </a:r>
          </a:p>
        </p:txBody>
      </p:sp>
      <p:sp>
        <p:nvSpPr>
          <p:cNvPr id="75" name="ZoneTexte 38"/>
          <p:cNvSpPr txBox="1">
            <a:spLocks noChangeArrowheads="1"/>
          </p:cNvSpPr>
          <p:nvPr/>
        </p:nvSpPr>
        <p:spPr bwMode="auto">
          <a:xfrm>
            <a:off x="5383966" y="7341433"/>
            <a:ext cx="2914757" cy="20005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/>
              <a:t>                               GEPU : Travail préparatoire </a:t>
            </a:r>
            <a:r>
              <a:rPr lang="fr-FR" altLang="fr-FR" sz="700" dirty="0" smtClean="0"/>
              <a:t>CLECT</a:t>
            </a:r>
            <a:endParaRPr lang="fr-FR" altLang="fr-FR" sz="700" dirty="0"/>
          </a:p>
        </p:txBody>
      </p:sp>
      <p:sp>
        <p:nvSpPr>
          <p:cNvPr id="76" name="ZoneTexte 45"/>
          <p:cNvSpPr txBox="1">
            <a:spLocks noChangeArrowheads="1"/>
          </p:cNvSpPr>
          <p:nvPr/>
        </p:nvSpPr>
        <p:spPr bwMode="auto">
          <a:xfrm>
            <a:off x="10272669" y="8152740"/>
            <a:ext cx="852344" cy="20005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bg1">
                    <a:lumMod val="50000"/>
                  </a:schemeClr>
                </a:solidFill>
              </a:rPr>
              <a:t>Demande SIRET</a:t>
            </a:r>
          </a:p>
        </p:txBody>
      </p:sp>
      <p:sp>
        <p:nvSpPr>
          <p:cNvPr id="77" name="ZoneTexte 38"/>
          <p:cNvSpPr txBox="1">
            <a:spLocks noChangeArrowheads="1"/>
          </p:cNvSpPr>
          <p:nvPr/>
        </p:nvSpPr>
        <p:spPr bwMode="auto">
          <a:xfrm>
            <a:off x="6757555" y="6304304"/>
            <a:ext cx="4390328" cy="20216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/>
              <a:t>Création, étude et ouvertures des lignes budgétaires</a:t>
            </a:r>
            <a:endParaRPr lang="fr-FR" altLang="fr-FR" sz="1200" dirty="0"/>
          </a:p>
        </p:txBody>
      </p:sp>
      <p:sp>
        <p:nvSpPr>
          <p:cNvPr id="78" name="ZoneTexte 15"/>
          <p:cNvSpPr txBox="1">
            <a:spLocks noChangeArrowheads="1"/>
          </p:cNvSpPr>
          <p:nvPr/>
        </p:nvSpPr>
        <p:spPr bwMode="auto">
          <a:xfrm>
            <a:off x="10286018" y="823000"/>
            <a:ext cx="10220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rgbClr val="0070C0"/>
                </a:solidFill>
              </a:rPr>
              <a:t>Date effet transfert (en général 1 janvier)</a:t>
            </a:r>
            <a:endParaRPr lang="fr-FR" altLang="fr-FR" sz="1200" dirty="0">
              <a:solidFill>
                <a:srgbClr val="0070C0"/>
              </a:solidFill>
            </a:endParaRPr>
          </a:p>
        </p:txBody>
      </p:sp>
      <p:cxnSp>
        <p:nvCxnSpPr>
          <p:cNvPr id="79" name="Connecteur droit 78"/>
          <p:cNvCxnSpPr/>
          <p:nvPr/>
        </p:nvCxnSpPr>
        <p:spPr>
          <a:xfrm flipH="1" flipV="1">
            <a:off x="11228062" y="823000"/>
            <a:ext cx="10398" cy="8616755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ZoneTexte 33"/>
          <p:cNvSpPr txBox="1">
            <a:spLocks noChangeArrowheads="1"/>
          </p:cNvSpPr>
          <p:nvPr/>
        </p:nvSpPr>
        <p:spPr bwMode="auto">
          <a:xfrm>
            <a:off x="9213437" y="7886443"/>
            <a:ext cx="846426" cy="10618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700" dirty="0">
                <a:solidFill>
                  <a:schemeClr val="bg1">
                    <a:lumMod val="50000"/>
                  </a:schemeClr>
                </a:solidFill>
              </a:rPr>
              <a:t>Transfert des contrats (</a:t>
            </a:r>
            <a:r>
              <a:rPr lang="fr-FR" altLang="fr-FR" sz="700" dirty="0" err="1">
                <a:solidFill>
                  <a:schemeClr val="bg1">
                    <a:lumMod val="50000"/>
                  </a:schemeClr>
                </a:solidFill>
              </a:rPr>
              <a:t>edf</a:t>
            </a:r>
            <a:r>
              <a:rPr lang="fr-FR" altLang="fr-FR" sz="700" dirty="0">
                <a:solidFill>
                  <a:schemeClr val="bg1">
                    <a:lumMod val="50000"/>
                  </a:schemeClr>
                </a:solidFill>
              </a:rPr>
              <a:t>, eau potable, assurance, maintenance, marchés) et avenants éventuels</a:t>
            </a:r>
          </a:p>
          <a:p>
            <a:pPr algn="ctr">
              <a:spcBef>
                <a:spcPct val="0"/>
              </a:spcBef>
              <a:buNone/>
            </a:pPr>
            <a:r>
              <a:rPr lang="fr-FR" altLang="fr-FR" sz="7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0" name="Flèche courbée vers le bas 9"/>
          <p:cNvSpPr/>
          <p:nvPr/>
        </p:nvSpPr>
        <p:spPr>
          <a:xfrm>
            <a:off x="4995435" y="1456499"/>
            <a:ext cx="1018876" cy="515981"/>
          </a:xfrm>
          <a:prstGeom prst="curved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3" name="Flèche courbée vers le bas 82"/>
          <p:cNvSpPr/>
          <p:nvPr/>
        </p:nvSpPr>
        <p:spPr>
          <a:xfrm rot="10800000">
            <a:off x="4959598" y="8509130"/>
            <a:ext cx="1024001" cy="400318"/>
          </a:xfrm>
          <a:prstGeom prst="curved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4" name="ZoneTexte 40"/>
          <p:cNvSpPr txBox="1">
            <a:spLocks noChangeArrowheads="1"/>
          </p:cNvSpPr>
          <p:nvPr/>
        </p:nvSpPr>
        <p:spPr bwMode="auto">
          <a:xfrm>
            <a:off x="6518268" y="8145184"/>
            <a:ext cx="745326" cy="5232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bg1">
                    <a:lumMod val="50000"/>
                  </a:schemeClr>
                </a:solidFill>
              </a:rPr>
              <a:t>Délibération compétence GEPU + conventions</a:t>
            </a:r>
            <a:endParaRPr lang="fr-FR" alt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6" name="ZoneTexte 40"/>
          <p:cNvSpPr txBox="1">
            <a:spLocks noChangeArrowheads="1"/>
          </p:cNvSpPr>
          <p:nvPr/>
        </p:nvSpPr>
        <p:spPr bwMode="auto">
          <a:xfrm>
            <a:off x="8332878" y="7879760"/>
            <a:ext cx="810544" cy="10618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700" dirty="0">
                <a:solidFill>
                  <a:schemeClr val="bg1">
                    <a:lumMod val="50000"/>
                  </a:schemeClr>
                </a:solidFill>
              </a:rPr>
              <a:t>le cas échéant : création régie (rédaction statuts, …) </a:t>
            </a:r>
          </a:p>
          <a:p>
            <a:pPr algn="ctr">
              <a:spcBef>
                <a:spcPct val="0"/>
              </a:spcBef>
              <a:buNone/>
            </a:pPr>
            <a:r>
              <a:rPr lang="fr-FR" altLang="fr-FR" sz="700" dirty="0">
                <a:solidFill>
                  <a:schemeClr val="bg1">
                    <a:lumMod val="50000"/>
                  </a:schemeClr>
                </a:solidFill>
              </a:rPr>
              <a:t>ou avenant concession</a:t>
            </a:r>
          </a:p>
          <a:p>
            <a:pPr algn="ctr">
              <a:spcBef>
                <a:spcPct val="0"/>
              </a:spcBef>
              <a:buNone/>
            </a:pPr>
            <a:r>
              <a:rPr lang="fr-FR" altLang="fr-FR" sz="700" dirty="0">
                <a:solidFill>
                  <a:schemeClr val="bg1">
                    <a:lumMod val="50000"/>
                  </a:schemeClr>
                </a:solidFill>
              </a:rPr>
              <a:t> ou marchés prestation </a:t>
            </a:r>
          </a:p>
          <a:p>
            <a:pPr algn="ctr">
              <a:spcBef>
                <a:spcPct val="0"/>
              </a:spcBef>
              <a:buNone/>
            </a:pPr>
            <a:r>
              <a:rPr lang="fr-FR" altLang="fr-FR" sz="7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fr-FR" altLang="fr-FR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8" name="Connecteur droit 87"/>
          <p:cNvCxnSpPr/>
          <p:nvPr/>
        </p:nvCxnSpPr>
        <p:spPr>
          <a:xfrm flipV="1">
            <a:off x="6071028" y="899283"/>
            <a:ext cx="47502" cy="812536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Connecteur droit 88"/>
          <p:cNvCxnSpPr/>
          <p:nvPr/>
        </p:nvCxnSpPr>
        <p:spPr>
          <a:xfrm flipV="1">
            <a:off x="699002" y="806888"/>
            <a:ext cx="54231" cy="8632262"/>
          </a:xfrm>
          <a:prstGeom prst="line">
            <a:avLst/>
          </a:prstGeom>
          <a:ln w="44450" cmpd="sng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900312" y="9091333"/>
            <a:ext cx="14334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Avant l’étude</a:t>
            </a:r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752223" y="9104784"/>
            <a:ext cx="1749736" cy="13567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triangle" w="lg" len="med"/>
            <a:tailEnd type="triangle" w="lg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/>
          <p:nvPr/>
        </p:nvCxnSpPr>
        <p:spPr>
          <a:xfrm>
            <a:off x="2540629" y="9117477"/>
            <a:ext cx="3928279" cy="14318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/>
          <p:nvPr/>
        </p:nvCxnSpPr>
        <p:spPr>
          <a:xfrm>
            <a:off x="6488525" y="9131676"/>
            <a:ext cx="4746172" cy="2494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ZoneTexte 12"/>
          <p:cNvSpPr txBox="1">
            <a:spLocks noChangeArrowheads="1"/>
          </p:cNvSpPr>
          <p:nvPr/>
        </p:nvSpPr>
        <p:spPr bwMode="auto">
          <a:xfrm>
            <a:off x="-96738" y="2938362"/>
            <a:ext cx="8595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800" b="1" dirty="0">
                <a:solidFill>
                  <a:schemeClr val="accent2">
                    <a:lumMod val="50000"/>
                  </a:schemeClr>
                </a:solidFill>
              </a:rPr>
              <a:t>Communication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800" b="1" dirty="0">
                <a:solidFill>
                  <a:schemeClr val="accent2">
                    <a:lumMod val="50000"/>
                  </a:schemeClr>
                </a:solidFill>
              </a:rPr>
              <a:t>Concertation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900309" y="3181294"/>
            <a:ext cx="10267376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accent2">
                    <a:lumMod val="50000"/>
                  </a:schemeClr>
                </a:solidFill>
              </a:rPr>
              <a:t>Accompagnement au changement (Communication, sensibilisation, animation) des élus et des </a:t>
            </a:r>
            <a:r>
              <a:rPr lang="fr-FR" sz="700" dirty="0" smtClean="0">
                <a:solidFill>
                  <a:schemeClr val="accent2">
                    <a:lumMod val="50000"/>
                  </a:schemeClr>
                </a:solidFill>
              </a:rPr>
              <a:t>services – </a:t>
            </a:r>
            <a:r>
              <a:rPr lang="fr-FR" sz="700" dirty="0" smtClean="0">
                <a:solidFill>
                  <a:schemeClr val="accent2">
                    <a:lumMod val="50000"/>
                  </a:schemeClr>
                </a:solidFill>
                <a:hlinkClick r:id="rId4"/>
              </a:rPr>
              <a:t>référence Principes de l’IWA</a:t>
            </a:r>
            <a:endParaRPr lang="fr-FR" sz="7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sz="70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5087791" y="1904491"/>
            <a:ext cx="8625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accent2">
                    <a:lumMod val="75000"/>
                  </a:schemeClr>
                </a:solidFill>
              </a:rPr>
              <a:t>TESTS SCENARIOS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6556227" y="-786894"/>
            <a:ext cx="184731" cy="418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fr-FR" dirty="0"/>
          </a:p>
        </p:txBody>
      </p:sp>
      <p:sp>
        <p:nvSpPr>
          <p:cNvPr id="97" name="ZoneTexte 45"/>
          <p:cNvSpPr txBox="1">
            <a:spLocks noChangeArrowheads="1"/>
          </p:cNvSpPr>
          <p:nvPr/>
        </p:nvSpPr>
        <p:spPr bwMode="auto">
          <a:xfrm>
            <a:off x="11581337" y="6239235"/>
            <a:ext cx="924119" cy="20005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/>
              <a:t>Vote budget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772584" y="1782502"/>
            <a:ext cx="1698844" cy="2067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accent6">
                    <a:lumMod val="50000"/>
                  </a:schemeClr>
                </a:solidFill>
              </a:rPr>
              <a:t>Mobilisation des élus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1591167" y="6955075"/>
            <a:ext cx="986112" cy="630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smtClean="0"/>
              <a:t>+ 3 </a:t>
            </a:r>
            <a:r>
              <a:rPr lang="fr-FR" sz="700" dirty="0"/>
              <a:t>à 6 mois: délibération des commune sur le transfert des excédents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9388936" y="2848617"/>
            <a:ext cx="1707872" cy="2000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accent2">
                    <a:lumMod val="50000"/>
                  </a:schemeClr>
                </a:solidFill>
              </a:rPr>
              <a:t>Communication préalable aux usagers</a:t>
            </a:r>
          </a:p>
        </p:txBody>
      </p:sp>
      <p:sp>
        <p:nvSpPr>
          <p:cNvPr id="82" name="ZoneTexte 34"/>
          <p:cNvSpPr txBox="1">
            <a:spLocks noChangeArrowheads="1"/>
          </p:cNvSpPr>
          <p:nvPr/>
        </p:nvSpPr>
        <p:spPr bwMode="auto">
          <a:xfrm>
            <a:off x="10285497" y="5185066"/>
            <a:ext cx="780352" cy="4154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1">
                    <a:lumMod val="50000"/>
                  </a:schemeClr>
                </a:solidFill>
              </a:rPr>
              <a:t>Passation des clefs, achats, S.I…</a:t>
            </a:r>
          </a:p>
        </p:txBody>
      </p:sp>
      <p:sp>
        <p:nvSpPr>
          <p:cNvPr id="94" name="ZoneTexte 34"/>
          <p:cNvSpPr txBox="1">
            <a:spLocks noChangeArrowheads="1"/>
          </p:cNvSpPr>
          <p:nvPr/>
        </p:nvSpPr>
        <p:spPr bwMode="auto">
          <a:xfrm>
            <a:off x="7185556" y="5612530"/>
            <a:ext cx="2825288" cy="20005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1">
                    <a:lumMod val="50000"/>
                  </a:schemeClr>
                </a:solidFill>
              </a:rPr>
              <a:t>Etude transfert et intégration SI clientèle et technique</a:t>
            </a:r>
            <a:endParaRPr lang="fr-FR" altLang="fr-F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8" name="ZoneTexte 34"/>
          <p:cNvSpPr txBox="1">
            <a:spLocks noChangeArrowheads="1"/>
          </p:cNvSpPr>
          <p:nvPr/>
        </p:nvSpPr>
        <p:spPr bwMode="auto">
          <a:xfrm>
            <a:off x="7165444" y="5905234"/>
            <a:ext cx="2825288" cy="20005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1">
                    <a:lumMod val="50000"/>
                  </a:schemeClr>
                </a:solidFill>
              </a:rPr>
              <a:t>Relevé des compteurs contradictoire EPCI/communes  </a:t>
            </a:r>
            <a:endParaRPr lang="fr-FR" altLang="fr-F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2598511" y="2807125"/>
            <a:ext cx="1013068" cy="30777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accent2">
                    <a:lumMod val="50000"/>
                  </a:schemeClr>
                </a:solidFill>
              </a:rPr>
              <a:t>Restitution aux services</a:t>
            </a:r>
          </a:p>
        </p:txBody>
      </p:sp>
      <p:sp>
        <p:nvSpPr>
          <p:cNvPr id="100" name="ZoneTexte 99"/>
          <p:cNvSpPr txBox="1"/>
          <p:nvPr/>
        </p:nvSpPr>
        <p:spPr>
          <a:xfrm>
            <a:off x="3798826" y="2807041"/>
            <a:ext cx="1013068" cy="30777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accent2">
                    <a:lumMod val="50000"/>
                  </a:schemeClr>
                </a:solidFill>
              </a:rPr>
              <a:t>Analyse de la  mise à niveau des services </a:t>
            </a:r>
          </a:p>
        </p:txBody>
      </p:sp>
      <p:sp>
        <p:nvSpPr>
          <p:cNvPr id="101" name="ZoneTexte 100">
            <a:hlinkClick r:id="rId5"/>
          </p:cNvPr>
          <p:cNvSpPr txBox="1"/>
          <p:nvPr/>
        </p:nvSpPr>
        <p:spPr>
          <a:xfrm>
            <a:off x="987071" y="1422979"/>
            <a:ext cx="1473917" cy="30777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accent6">
                    <a:lumMod val="50000"/>
                  </a:schemeClr>
                </a:solidFill>
                <a:hlinkClick r:id="rId5"/>
              </a:rPr>
              <a:t>Rédaction CCTP</a:t>
            </a:r>
          </a:p>
          <a:p>
            <a:pPr algn="ctr"/>
            <a:r>
              <a:rPr lang="fr-FR" sz="700" dirty="0">
                <a:solidFill>
                  <a:schemeClr val="accent6">
                    <a:lumMod val="50000"/>
                  </a:schemeClr>
                </a:solidFill>
                <a:hlinkClick r:id="rId5"/>
              </a:rPr>
              <a:t> </a:t>
            </a:r>
            <a:endParaRPr lang="fr-FR" sz="7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73801" y="7795298"/>
            <a:ext cx="12533401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>
          <a:xfrm>
            <a:off x="73801" y="6185399"/>
            <a:ext cx="12533401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3" name="Connecteur droit 102"/>
          <p:cNvCxnSpPr/>
          <p:nvPr/>
        </p:nvCxnSpPr>
        <p:spPr>
          <a:xfrm>
            <a:off x="73801" y="4780323"/>
            <a:ext cx="12533401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4" name="Connecteur droit 103"/>
          <p:cNvCxnSpPr/>
          <p:nvPr/>
        </p:nvCxnSpPr>
        <p:spPr>
          <a:xfrm>
            <a:off x="43882" y="3561124"/>
            <a:ext cx="12533401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5" name="Connecteur droit 104"/>
          <p:cNvCxnSpPr/>
          <p:nvPr/>
        </p:nvCxnSpPr>
        <p:spPr>
          <a:xfrm>
            <a:off x="89748" y="2760681"/>
            <a:ext cx="12533401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9" name="ZoneTexte 108"/>
          <p:cNvSpPr txBox="1"/>
          <p:nvPr/>
        </p:nvSpPr>
        <p:spPr>
          <a:xfrm>
            <a:off x="217845" y="9177540"/>
            <a:ext cx="13226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/>
              <a:t>Temps= 0</a:t>
            </a:r>
          </a:p>
        </p:txBody>
      </p:sp>
      <p:sp>
        <p:nvSpPr>
          <p:cNvPr id="110" name="ZoneTexte 109"/>
          <p:cNvSpPr txBox="1"/>
          <p:nvPr/>
        </p:nvSpPr>
        <p:spPr>
          <a:xfrm>
            <a:off x="10749203" y="9217125"/>
            <a:ext cx="13226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/>
              <a:t>Temps= 2ans</a:t>
            </a:r>
          </a:p>
        </p:txBody>
      </p:sp>
      <p:sp>
        <p:nvSpPr>
          <p:cNvPr id="106" name="ZoneTexte 105"/>
          <p:cNvSpPr txBox="1"/>
          <p:nvPr/>
        </p:nvSpPr>
        <p:spPr>
          <a:xfrm>
            <a:off x="9213437" y="9412908"/>
            <a:ext cx="37971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/>
              <a:t>Etabli par le groupe de travail </a:t>
            </a:r>
            <a:r>
              <a:rPr lang="fr-FR" sz="1000" i="1" dirty="0" smtClean="0"/>
              <a:t>« Compétences » </a:t>
            </a:r>
            <a:r>
              <a:rPr lang="fr-FR" sz="1000" i="1" dirty="0"/>
              <a:t>du Graie – juin 2020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989" y="733649"/>
            <a:ext cx="447841" cy="447841"/>
          </a:xfrm>
          <a:prstGeom prst="rect">
            <a:avLst/>
          </a:prstGeom>
        </p:spPr>
      </p:pic>
      <p:pic>
        <p:nvPicPr>
          <p:cNvPr id="107" name="Image 106"/>
          <p:cNvPicPr>
            <a:picLocks noChangeAspect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099" y="733649"/>
            <a:ext cx="447841" cy="447841"/>
          </a:xfrm>
          <a:prstGeom prst="rect">
            <a:avLst/>
          </a:prstGeom>
        </p:spPr>
      </p:pic>
      <p:pic>
        <p:nvPicPr>
          <p:cNvPr id="111" name="Image 110"/>
          <p:cNvPicPr>
            <a:picLocks noChangeAspect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058" y="733649"/>
            <a:ext cx="447841" cy="447841"/>
          </a:xfrm>
          <a:prstGeom prst="rect">
            <a:avLst/>
          </a:prstGeom>
        </p:spPr>
      </p:pic>
      <p:cxnSp>
        <p:nvCxnSpPr>
          <p:cNvPr id="112" name="Connecteur droit avec flèche 111"/>
          <p:cNvCxnSpPr/>
          <p:nvPr/>
        </p:nvCxnSpPr>
        <p:spPr>
          <a:xfrm>
            <a:off x="11272428" y="9132016"/>
            <a:ext cx="1703987" cy="1903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ZoneTexte 112"/>
          <p:cNvSpPr txBox="1"/>
          <p:nvPr/>
        </p:nvSpPr>
        <p:spPr>
          <a:xfrm>
            <a:off x="11366433" y="9136240"/>
            <a:ext cx="14334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Suivi</a:t>
            </a:r>
          </a:p>
        </p:txBody>
      </p:sp>
      <p:cxnSp>
        <p:nvCxnSpPr>
          <p:cNvPr id="115" name="Connecteur droit 114"/>
          <p:cNvCxnSpPr/>
          <p:nvPr/>
        </p:nvCxnSpPr>
        <p:spPr>
          <a:xfrm>
            <a:off x="119931" y="1365175"/>
            <a:ext cx="12533401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9" name="ZoneTexte 15"/>
          <p:cNvSpPr txBox="1">
            <a:spLocks noChangeArrowheads="1"/>
          </p:cNvSpPr>
          <p:nvPr/>
        </p:nvSpPr>
        <p:spPr bwMode="auto">
          <a:xfrm>
            <a:off x="11286009" y="1081964"/>
            <a:ext cx="16167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700" dirty="0">
                <a:solidFill>
                  <a:srgbClr val="FF0000"/>
                </a:solidFill>
              </a:rPr>
              <a:t>ON PART SUR DE BONNES BASES </a:t>
            </a:r>
          </a:p>
          <a:p>
            <a:pPr algn="ctr">
              <a:spcBef>
                <a:spcPct val="0"/>
              </a:spcBef>
              <a:buNone/>
            </a:pPr>
            <a:r>
              <a:rPr lang="fr-FR" altLang="fr-FR" sz="700" dirty="0">
                <a:solidFill>
                  <a:srgbClr val="FF0000"/>
                </a:solidFill>
              </a:rPr>
              <a:t>MAIS TOUT COMMENCE ICI</a:t>
            </a:r>
            <a:endParaRPr lang="fr-FR" altLang="fr-FR" sz="4000" dirty="0">
              <a:solidFill>
                <a:srgbClr val="FF0000"/>
              </a:solidFill>
            </a:endParaRPr>
          </a:p>
        </p:txBody>
      </p:sp>
      <p:sp>
        <p:nvSpPr>
          <p:cNvPr id="130" name="ZoneTexte 129"/>
          <p:cNvSpPr txBox="1"/>
          <p:nvPr/>
        </p:nvSpPr>
        <p:spPr>
          <a:xfrm>
            <a:off x="11301698" y="3239227"/>
            <a:ext cx="1661266" cy="2000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accent2">
                    <a:lumMod val="50000"/>
                  </a:schemeClr>
                </a:solidFill>
              </a:rPr>
              <a:t>Ajustement accompagnement</a:t>
            </a:r>
          </a:p>
        </p:txBody>
      </p:sp>
      <p:sp>
        <p:nvSpPr>
          <p:cNvPr id="131" name="ZoneTexte 15"/>
          <p:cNvSpPr txBox="1">
            <a:spLocks noChangeArrowheads="1"/>
          </p:cNvSpPr>
          <p:nvPr/>
        </p:nvSpPr>
        <p:spPr bwMode="auto">
          <a:xfrm>
            <a:off x="8826342" y="4468105"/>
            <a:ext cx="1221788" cy="20005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700" dirty="0">
                <a:solidFill>
                  <a:schemeClr val="accent4">
                    <a:lumMod val="50000"/>
                  </a:schemeClr>
                </a:solidFill>
              </a:rPr>
              <a:t>Accord organigramme</a:t>
            </a:r>
            <a:endParaRPr lang="fr-FR" altLang="fr-FR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2" name="ZoneTexte 15"/>
          <p:cNvSpPr txBox="1">
            <a:spLocks noChangeArrowheads="1"/>
          </p:cNvSpPr>
          <p:nvPr/>
        </p:nvSpPr>
        <p:spPr bwMode="auto">
          <a:xfrm>
            <a:off x="11332695" y="4378603"/>
            <a:ext cx="1221788" cy="3077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700" dirty="0">
                <a:solidFill>
                  <a:schemeClr val="accent4">
                    <a:lumMod val="50000"/>
                  </a:schemeClr>
                </a:solidFill>
              </a:rPr>
              <a:t>Suivi mise en œuvre organigramme</a:t>
            </a:r>
            <a:endParaRPr lang="fr-FR" altLang="fr-FR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3" name="ZoneTexte 132"/>
          <p:cNvSpPr txBox="1"/>
          <p:nvPr/>
        </p:nvSpPr>
        <p:spPr>
          <a:xfrm>
            <a:off x="11356107" y="2861882"/>
            <a:ext cx="1501395" cy="2000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accent2">
                    <a:lumMod val="50000"/>
                  </a:schemeClr>
                </a:solidFill>
              </a:rPr>
              <a:t>Communication</a:t>
            </a:r>
          </a:p>
        </p:txBody>
      </p:sp>
      <p:sp>
        <p:nvSpPr>
          <p:cNvPr id="150" name="ZoneTexte 40"/>
          <p:cNvSpPr txBox="1">
            <a:spLocks noChangeArrowheads="1"/>
          </p:cNvSpPr>
          <p:nvPr/>
        </p:nvSpPr>
        <p:spPr bwMode="auto">
          <a:xfrm>
            <a:off x="11368071" y="1689043"/>
            <a:ext cx="1489431" cy="63094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dirty="0">
                <a:solidFill>
                  <a:schemeClr val="accent6">
                    <a:lumMod val="50000"/>
                  </a:schemeClr>
                </a:solidFill>
              </a:rPr>
              <a:t>Implication des élus et définition des modalités de fonctionnement,  organisation de la concertation (commission géographique? Sectorielle? GT?)</a:t>
            </a:r>
            <a:endParaRPr lang="fr-FR" altLang="fr-FR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55" name="Image 154">
            <a:hlinkClick r:id="rId3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338" y="2183701"/>
            <a:ext cx="235111" cy="235111"/>
          </a:xfrm>
          <a:prstGeom prst="rect">
            <a:avLst/>
          </a:prstGeom>
        </p:spPr>
      </p:pic>
      <p:pic>
        <p:nvPicPr>
          <p:cNvPr id="156" name="Image 15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20" y="1462188"/>
            <a:ext cx="235111" cy="235111"/>
          </a:xfrm>
          <a:prstGeom prst="rect">
            <a:avLst/>
          </a:prstGeom>
        </p:spPr>
      </p:pic>
      <p:pic>
        <p:nvPicPr>
          <p:cNvPr id="158" name="Image 1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2" y="106478"/>
            <a:ext cx="678035" cy="281230"/>
          </a:xfrm>
          <a:prstGeom prst="rect">
            <a:avLst/>
          </a:prstGeom>
        </p:spPr>
      </p:pic>
      <p:pic>
        <p:nvPicPr>
          <p:cNvPr id="163" name="Image 16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3604" y="1068583"/>
            <a:ext cx="249299" cy="249299"/>
          </a:xfrm>
          <a:prstGeom prst="rect">
            <a:avLst/>
          </a:prstGeom>
        </p:spPr>
      </p:pic>
      <p:pic>
        <p:nvPicPr>
          <p:cNvPr id="164" name="Image 163">
            <a:hlinkClick r:id="rId4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677" y="3223539"/>
            <a:ext cx="235111" cy="235111"/>
          </a:xfrm>
          <a:prstGeom prst="rect">
            <a:avLst/>
          </a:prstGeom>
        </p:spPr>
      </p:pic>
      <p:pic>
        <p:nvPicPr>
          <p:cNvPr id="114" name="Image 1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1" y="523452"/>
            <a:ext cx="195506" cy="195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12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1562</TotalTime>
  <Words>604</Words>
  <Application>Microsoft Office PowerPoint</Application>
  <PresentationFormat>A3 (297 x 420 mm)</PresentationFormat>
  <Paragraphs>94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Elodie SANCHEZ-COLLET</dc:creator>
  <cp:lastModifiedBy>Elodie SANCHEZ-COLLET</cp:lastModifiedBy>
  <cp:revision>118</cp:revision>
  <cp:lastPrinted>2020-06-09T15:09:54Z</cp:lastPrinted>
  <dcterms:created xsi:type="dcterms:W3CDTF">2019-09-19T14:11:39Z</dcterms:created>
  <dcterms:modified xsi:type="dcterms:W3CDTF">2020-06-11T10:13:53Z</dcterms:modified>
</cp:coreProperties>
</file>