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797675" cy="9926638"/>
  <p:defaultTextStyle>
    <a:defPPr>
      <a:defRPr lang="fr-FR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27" autoAdjust="0"/>
    <p:restoredTop sz="95052" autoAdjust="0"/>
  </p:normalViewPr>
  <p:slideViewPr>
    <p:cSldViewPr snapToGrid="0">
      <p:cViewPr varScale="1">
        <p:scale>
          <a:sx n="60" d="100"/>
          <a:sy n="60" d="100"/>
        </p:scale>
        <p:origin x="163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629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67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99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00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511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19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164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82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5671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246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582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586A9-C50A-432E-B215-BF5FC9E41745}" type="datetimeFigureOut">
              <a:rPr lang="fr-FR" smtClean="0"/>
              <a:t>11/06/2020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E2EB2-0129-4B5D-9991-F6F3DB685A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5543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hyperlink" Target="http://www.graie.org/portail/http-www-graie-org-graie-graiedoc-doc_telech-competencegestioneauxpluvialesurbaines-ouvragesmissions-mai19-pdf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ZoneTexte 15"/>
          <p:cNvSpPr txBox="1">
            <a:spLocks noChangeArrowheads="1"/>
          </p:cNvSpPr>
          <p:nvPr/>
        </p:nvSpPr>
        <p:spPr bwMode="auto">
          <a:xfrm>
            <a:off x="7709381" y="768415"/>
            <a:ext cx="823172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Validation du niveau de service</a:t>
            </a:r>
          </a:p>
        </p:txBody>
      </p:sp>
      <p:sp>
        <p:nvSpPr>
          <p:cNvPr id="163" name="ZoneTexte 15"/>
          <p:cNvSpPr txBox="1">
            <a:spLocks noChangeArrowheads="1"/>
          </p:cNvSpPr>
          <p:nvPr/>
        </p:nvSpPr>
        <p:spPr bwMode="auto">
          <a:xfrm>
            <a:off x="6133557" y="1078619"/>
            <a:ext cx="6484478" cy="20005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 smtClean="0">
                <a:solidFill>
                  <a:srgbClr val="FF0000"/>
                </a:solidFill>
              </a:rPr>
              <a:t>SANS ACCOMPAGNEMENT: RISQUE DE TRAVAIL EN URGENCE, NON ADHESION AU TRANSFERT, STRESS, RELATION HUMAINES COMPLEXES, IMPACTS FINANCIERS</a:t>
            </a:r>
          </a:p>
        </p:txBody>
      </p:sp>
      <p:sp>
        <p:nvSpPr>
          <p:cNvPr id="124" name="ZoneTexte 15"/>
          <p:cNvSpPr txBox="1">
            <a:spLocks noChangeArrowheads="1"/>
          </p:cNvSpPr>
          <p:nvPr/>
        </p:nvSpPr>
        <p:spPr bwMode="auto">
          <a:xfrm>
            <a:off x="9791192" y="758640"/>
            <a:ext cx="1120492" cy="30777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Validation du scénario retenu et  du tarif</a:t>
            </a:r>
          </a:p>
        </p:txBody>
      </p:sp>
      <p:pic>
        <p:nvPicPr>
          <p:cNvPr id="134" name="Image 13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90" t="28490" r="1"/>
          <a:stretch/>
        </p:blipFill>
        <p:spPr>
          <a:xfrm>
            <a:off x="2794033" y="31010"/>
            <a:ext cx="808484" cy="631105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514178" y="9102099"/>
            <a:ext cx="11724282" cy="27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2084211" y="9242396"/>
            <a:ext cx="14334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/>
              <a:t>Etude préalable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078574" y="9229351"/>
            <a:ext cx="143341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/>
              <a:t>Mise en œuvre</a:t>
            </a:r>
          </a:p>
        </p:txBody>
      </p:sp>
      <p:cxnSp>
        <p:nvCxnSpPr>
          <p:cNvPr id="14" name="Connecteur droit 13"/>
          <p:cNvCxnSpPr>
            <a:endCxn id="144" idx="3"/>
          </p:cNvCxnSpPr>
          <p:nvPr/>
        </p:nvCxnSpPr>
        <p:spPr>
          <a:xfrm flipV="1">
            <a:off x="3749266" y="906109"/>
            <a:ext cx="3435" cy="8575508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flipH="1" flipV="1">
            <a:off x="5311497" y="817322"/>
            <a:ext cx="83767" cy="8348055"/>
          </a:xfrm>
          <a:prstGeom prst="line">
            <a:avLst/>
          </a:prstGeom>
          <a:ln w="44450">
            <a:solidFill>
              <a:srgbClr val="0070C0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0"/>
          <p:cNvSpPr txBox="1">
            <a:spLocks noChangeArrowheads="1"/>
          </p:cNvSpPr>
          <p:nvPr/>
        </p:nvSpPr>
        <p:spPr bwMode="auto">
          <a:xfrm>
            <a:off x="14364" y="5349819"/>
            <a:ext cx="73129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9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fr-FR" altLang="fr-FR" sz="900" b="1" dirty="0" smtClean="0">
                <a:solidFill>
                  <a:schemeClr val="accent1">
                    <a:lumMod val="50000"/>
                  </a:schemeClr>
                </a:solidFill>
              </a:rPr>
              <a:t>echniques</a:t>
            </a:r>
            <a:endParaRPr lang="fr-FR" altLang="fr-FR" sz="9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ZoneTexte 11"/>
          <p:cNvSpPr txBox="1">
            <a:spLocks noChangeArrowheads="1"/>
          </p:cNvSpPr>
          <p:nvPr/>
        </p:nvSpPr>
        <p:spPr bwMode="auto">
          <a:xfrm>
            <a:off x="132830" y="6847700"/>
            <a:ext cx="67197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900" b="1" dirty="0" smtClean="0"/>
              <a:t>Financiers</a:t>
            </a:r>
            <a:endParaRPr lang="fr-FR" altLang="fr-FR" sz="900" b="1" dirty="0"/>
          </a:p>
        </p:txBody>
      </p:sp>
      <p:sp>
        <p:nvSpPr>
          <p:cNvPr id="19" name="ZoneTexte 12"/>
          <p:cNvSpPr txBox="1">
            <a:spLocks noChangeArrowheads="1"/>
          </p:cNvSpPr>
          <p:nvPr/>
        </p:nvSpPr>
        <p:spPr bwMode="auto">
          <a:xfrm>
            <a:off x="61568" y="8233701"/>
            <a:ext cx="70243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900" b="1" dirty="0" smtClean="0">
                <a:solidFill>
                  <a:schemeClr val="bg1">
                    <a:lumMod val="50000"/>
                  </a:schemeClr>
                </a:solidFill>
              </a:rPr>
              <a:t> Juridiques</a:t>
            </a:r>
            <a:endParaRPr lang="fr-FR" altLang="fr-FR" sz="9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1" name="ZoneTexte 14"/>
          <p:cNvSpPr txBox="1">
            <a:spLocks noChangeArrowheads="1"/>
          </p:cNvSpPr>
          <p:nvPr/>
        </p:nvSpPr>
        <p:spPr bwMode="auto">
          <a:xfrm>
            <a:off x="121282" y="4152970"/>
            <a:ext cx="60946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900" b="1" dirty="0" smtClean="0">
                <a:solidFill>
                  <a:schemeClr val="accent4">
                    <a:lumMod val="50000"/>
                  </a:schemeClr>
                </a:solidFill>
              </a:rPr>
              <a:t>Humains</a:t>
            </a:r>
            <a:endParaRPr lang="fr-FR" altLang="fr-FR" sz="9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ZoneTexte 36"/>
          <p:cNvSpPr txBox="1">
            <a:spLocks noChangeArrowheads="1"/>
          </p:cNvSpPr>
          <p:nvPr/>
        </p:nvSpPr>
        <p:spPr bwMode="auto">
          <a:xfrm>
            <a:off x="-42572" y="1970948"/>
            <a:ext cx="8451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900" b="1" dirty="0" smtClean="0">
                <a:solidFill>
                  <a:schemeClr val="accent6">
                    <a:lumMod val="50000"/>
                  </a:schemeClr>
                </a:solidFill>
              </a:rPr>
              <a:t>Mobilisation des élus</a:t>
            </a:r>
            <a:endParaRPr lang="fr-FR" altLang="fr-FR" sz="9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3" name="Connecteur droit 22"/>
          <p:cNvCxnSpPr/>
          <p:nvPr/>
        </p:nvCxnSpPr>
        <p:spPr>
          <a:xfrm flipV="1">
            <a:off x="1649135" y="782423"/>
            <a:ext cx="3478" cy="8680305"/>
          </a:xfrm>
          <a:prstGeom prst="line">
            <a:avLst/>
          </a:prstGeom>
          <a:ln w="44450" cmpd="sng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ZoneTexte 15"/>
          <p:cNvSpPr txBox="1">
            <a:spLocks noChangeArrowheads="1"/>
          </p:cNvSpPr>
          <p:nvPr/>
        </p:nvSpPr>
        <p:spPr bwMode="auto">
          <a:xfrm>
            <a:off x="876201" y="5057596"/>
            <a:ext cx="632803" cy="8463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Collecte des documents: schémas directeurs, études, chiffres clés…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ZoneTexte 36"/>
          <p:cNvSpPr txBox="1">
            <a:spLocks noChangeArrowheads="1"/>
          </p:cNvSpPr>
          <p:nvPr/>
        </p:nvSpPr>
        <p:spPr bwMode="auto">
          <a:xfrm>
            <a:off x="3865749" y="4207457"/>
            <a:ext cx="1371618" cy="6309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>
              <a:spcBef>
                <a:spcPct val="0"/>
              </a:spcBef>
              <a:buFontTx/>
              <a:buNone/>
              <a:defRPr sz="1000"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Organisation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des services (organigramme, fiche poste, recrutement,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mutation, conventions de mise à disposition…)</a:t>
            </a:r>
            <a:endParaRPr lang="fr-FR" altLang="fr-FR" sz="7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9" name="ZoneTexte 31"/>
          <p:cNvSpPr txBox="1">
            <a:spLocks noChangeArrowheads="1"/>
          </p:cNvSpPr>
          <p:nvPr/>
        </p:nvSpPr>
        <p:spPr bwMode="auto">
          <a:xfrm>
            <a:off x="1752218" y="6971576"/>
            <a:ext cx="901297" cy="8463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/>
              <a:t>Etat des marchés en cours, travaux engagés, subventions, contrats, </a:t>
            </a:r>
            <a:r>
              <a:rPr lang="fr-FR" altLang="fr-FR" sz="700" dirty="0" smtClean="0"/>
              <a:t>factures, assujettissements TVA</a:t>
            </a:r>
            <a:endParaRPr lang="fr-FR" altLang="fr-FR" sz="700" dirty="0"/>
          </a:p>
        </p:txBody>
      </p:sp>
      <p:sp>
        <p:nvSpPr>
          <p:cNvPr id="30" name="ZoneTexte 38"/>
          <p:cNvSpPr txBox="1">
            <a:spLocks noChangeArrowheads="1"/>
          </p:cNvSpPr>
          <p:nvPr/>
        </p:nvSpPr>
        <p:spPr bwMode="auto">
          <a:xfrm>
            <a:off x="2790379" y="6632102"/>
            <a:ext cx="772074" cy="630942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Prospectives rapides pour le tarif cible sans variation la 1ère année</a:t>
            </a:r>
            <a:endParaRPr lang="fr-FR" altLang="fr-FR" sz="1200" dirty="0"/>
          </a:p>
        </p:txBody>
      </p:sp>
      <p:sp>
        <p:nvSpPr>
          <p:cNvPr id="31" name="ZoneTexte 31"/>
          <p:cNvSpPr txBox="1">
            <a:spLocks noChangeArrowheads="1"/>
          </p:cNvSpPr>
          <p:nvPr/>
        </p:nvSpPr>
        <p:spPr bwMode="auto">
          <a:xfrm>
            <a:off x="1725352" y="6067419"/>
            <a:ext cx="944995" cy="8463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/>
              <a:t>Etat des </a:t>
            </a:r>
            <a:r>
              <a:rPr lang="fr-FR" altLang="fr-FR" sz="700" dirty="0" smtClean="0"/>
              <a:t>comptes, </a:t>
            </a:r>
            <a:r>
              <a:rPr lang="fr-FR" altLang="fr-FR" sz="700" dirty="0"/>
              <a:t>dettes, </a:t>
            </a:r>
            <a:r>
              <a:rPr lang="fr-FR" altLang="fr-FR" sz="700" dirty="0" smtClean="0"/>
              <a:t>délibérations tarifs, immobilisations </a:t>
            </a:r>
            <a:r>
              <a:rPr lang="fr-FR" altLang="fr-FR" sz="700" dirty="0"/>
              <a:t>amortissements </a:t>
            </a:r>
            <a:r>
              <a:rPr lang="fr-FR" altLang="fr-FR" sz="700" dirty="0" smtClean="0"/>
              <a:t>emprunts (y compris état des résultats)</a:t>
            </a:r>
            <a:endParaRPr lang="fr-FR" altLang="fr-FR" sz="700" dirty="0"/>
          </a:p>
        </p:txBody>
      </p:sp>
      <p:sp>
        <p:nvSpPr>
          <p:cNvPr id="34" name="ZoneTexte 40"/>
          <p:cNvSpPr txBox="1">
            <a:spLocks noChangeArrowheads="1"/>
          </p:cNvSpPr>
          <p:nvPr/>
        </p:nvSpPr>
        <p:spPr bwMode="auto">
          <a:xfrm>
            <a:off x="3856948" y="2364010"/>
            <a:ext cx="1373763" cy="6309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Mise en œuvre de la gouvernance du service et désignation </a:t>
            </a:r>
            <a:r>
              <a:rPr lang="fr-FR" altLang="fr-FR" sz="700" dirty="0">
                <a:solidFill>
                  <a:schemeClr val="accent6">
                    <a:lumMod val="50000"/>
                  </a:schemeClr>
                </a:solidFill>
              </a:rPr>
              <a:t>des </a:t>
            </a: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représentants pour la régie, le syndicat, les commissions…</a:t>
            </a:r>
            <a:endParaRPr lang="fr-FR" altLang="fr-FR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9" name="ZoneTexte 33"/>
          <p:cNvSpPr txBox="1">
            <a:spLocks noChangeArrowheads="1"/>
          </p:cNvSpPr>
          <p:nvPr/>
        </p:nvSpPr>
        <p:spPr bwMode="auto">
          <a:xfrm>
            <a:off x="3975062" y="6925570"/>
            <a:ext cx="1136327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/>
              <a:t>Transfert de l’actif et du </a:t>
            </a:r>
            <a:r>
              <a:rPr lang="fr-FR" altLang="fr-FR" sz="700" dirty="0" smtClean="0"/>
              <a:t>passif</a:t>
            </a:r>
            <a:endParaRPr lang="fr-FR" altLang="fr-FR" sz="700" dirty="0"/>
          </a:p>
        </p:txBody>
      </p:sp>
      <p:sp>
        <p:nvSpPr>
          <p:cNvPr id="41" name="ZoneTexte 15"/>
          <p:cNvSpPr txBox="1">
            <a:spLocks noChangeArrowheads="1"/>
          </p:cNvSpPr>
          <p:nvPr/>
        </p:nvSpPr>
        <p:spPr bwMode="auto">
          <a:xfrm>
            <a:off x="791548" y="2450674"/>
            <a:ext cx="796484" cy="73866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Mise en place d’une gouvernance : comité de pilotage, comité technique, GT…</a:t>
            </a:r>
          </a:p>
        </p:txBody>
      </p:sp>
      <p:sp>
        <p:nvSpPr>
          <p:cNvPr id="44" name="ZoneTexte 15"/>
          <p:cNvSpPr txBox="1">
            <a:spLocks noChangeArrowheads="1"/>
          </p:cNvSpPr>
          <p:nvPr/>
        </p:nvSpPr>
        <p:spPr bwMode="auto">
          <a:xfrm>
            <a:off x="2607750" y="837948"/>
            <a:ext cx="1074476" cy="52322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Validation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de la continuité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du </a:t>
            </a:r>
            <a:r>
              <a:rPr lang="fr-FR" altLang="fr-FR" sz="700" dirty="0">
                <a:solidFill>
                  <a:srgbClr val="FF6699"/>
                </a:solidFill>
              </a:rPr>
              <a:t>service </a:t>
            </a:r>
            <a:r>
              <a:rPr lang="fr-FR" altLang="fr-FR" sz="700" dirty="0" smtClean="0">
                <a:solidFill>
                  <a:srgbClr val="FF6699"/>
                </a:solidFill>
              </a:rPr>
              <a:t>(mêmes conditions)</a:t>
            </a:r>
            <a:endParaRPr lang="fr-FR" altLang="fr-FR" sz="700" dirty="0">
              <a:solidFill>
                <a:srgbClr val="FF6699"/>
              </a:solidFill>
            </a:endParaRPr>
          </a:p>
        </p:txBody>
      </p:sp>
      <p:cxnSp>
        <p:nvCxnSpPr>
          <p:cNvPr id="48" name="Connecteur droit 47"/>
          <p:cNvCxnSpPr/>
          <p:nvPr/>
        </p:nvCxnSpPr>
        <p:spPr>
          <a:xfrm flipH="1" flipV="1">
            <a:off x="2705532" y="834546"/>
            <a:ext cx="12344" cy="8337353"/>
          </a:xfrm>
          <a:prstGeom prst="line">
            <a:avLst/>
          </a:prstGeom>
          <a:ln>
            <a:solidFill>
              <a:srgbClr val="FF6699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3" name="ZoneTexte 15"/>
          <p:cNvSpPr txBox="1">
            <a:spLocks noChangeArrowheads="1"/>
          </p:cNvSpPr>
          <p:nvPr/>
        </p:nvSpPr>
        <p:spPr bwMode="auto">
          <a:xfrm>
            <a:off x="1715107" y="3822602"/>
            <a:ext cx="942352" cy="93871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Etat des lieux RH = </a:t>
            </a:r>
            <a:r>
              <a:rPr lang="fr-FR" altLang="fr-FR" sz="800" dirty="0" smtClean="0">
                <a:solidFill>
                  <a:schemeClr val="accent4">
                    <a:lumMod val="50000"/>
                  </a:schemeClr>
                </a:solidFill>
              </a:rPr>
              <a:t>personnel </a:t>
            </a:r>
            <a:r>
              <a:rPr lang="fr-FR" altLang="fr-FR" sz="800" dirty="0">
                <a:solidFill>
                  <a:schemeClr val="accent4">
                    <a:lumMod val="50000"/>
                  </a:schemeClr>
                </a:solidFill>
              </a:rPr>
              <a:t>affecté et transférable </a:t>
            </a:r>
            <a:r>
              <a:rPr lang="fr-FR" altLang="fr-FR" sz="800" dirty="0" smtClean="0">
                <a:solidFill>
                  <a:schemeClr val="accent4">
                    <a:lumMod val="50000"/>
                  </a:schemeClr>
                </a:solidFill>
              </a:rPr>
              <a:t>rémunération</a:t>
            </a:r>
            <a:r>
              <a:rPr lang="fr-FR" altLang="fr-FR" sz="800" dirty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fr-FR" altLang="fr-FR" sz="800" dirty="0" smtClean="0">
                <a:solidFill>
                  <a:schemeClr val="accent4">
                    <a:lumMod val="50000"/>
                  </a:schemeClr>
                </a:solidFill>
              </a:rPr>
              <a:t>dossiers…)</a:t>
            </a:r>
            <a:r>
              <a:rPr lang="fr-FR" altLang="fr-FR" sz="800" dirty="0">
                <a:solidFill>
                  <a:schemeClr val="accent4">
                    <a:lumMod val="50000"/>
                  </a:schemeClr>
                </a:solidFill>
              </a:rPr>
              <a:t> + </a:t>
            </a:r>
            <a:r>
              <a:rPr lang="fr-FR" altLang="fr-FR" sz="800" dirty="0" smtClean="0">
                <a:solidFill>
                  <a:schemeClr val="accent4">
                    <a:lumMod val="50000"/>
                  </a:schemeClr>
                </a:solidFill>
              </a:rPr>
              <a:t>quantification </a:t>
            </a:r>
            <a:r>
              <a:rPr lang="fr-FR" altLang="fr-FR" sz="800" dirty="0">
                <a:solidFill>
                  <a:schemeClr val="accent4">
                    <a:lumMod val="50000"/>
                  </a:schemeClr>
                </a:solidFill>
              </a:rPr>
              <a:t>temps travail élus </a:t>
            </a:r>
          </a:p>
        </p:txBody>
      </p:sp>
      <p:sp>
        <p:nvSpPr>
          <p:cNvPr id="54" name="ZoneTexte 15"/>
          <p:cNvSpPr txBox="1">
            <a:spLocks noChangeArrowheads="1"/>
          </p:cNvSpPr>
          <p:nvPr/>
        </p:nvSpPr>
        <p:spPr bwMode="auto">
          <a:xfrm>
            <a:off x="1739800" y="8222400"/>
            <a:ext cx="904699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Etat des lieux juridique (marchés, contrats, conventions…)</a:t>
            </a:r>
            <a:endParaRPr lang="fr-FR" altLang="fr-FR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6" name="ZoneTexte 15"/>
          <p:cNvSpPr txBox="1">
            <a:spLocks noChangeArrowheads="1"/>
          </p:cNvSpPr>
          <p:nvPr/>
        </p:nvSpPr>
        <p:spPr bwMode="auto">
          <a:xfrm>
            <a:off x="3706897" y="764926"/>
            <a:ext cx="101084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Délibération modification statuts de la collectivité qui prend la compétence</a:t>
            </a:r>
            <a:endParaRPr lang="fr-FR" altLang="fr-FR" sz="1200" dirty="0">
              <a:solidFill>
                <a:srgbClr val="0070C0"/>
              </a:solidFill>
            </a:endParaRPr>
          </a:p>
        </p:txBody>
      </p:sp>
      <p:sp>
        <p:nvSpPr>
          <p:cNvPr id="57" name="ZoneTexte 15"/>
          <p:cNvSpPr txBox="1">
            <a:spLocks noChangeArrowheads="1"/>
          </p:cNvSpPr>
          <p:nvPr/>
        </p:nvSpPr>
        <p:spPr bwMode="auto">
          <a:xfrm>
            <a:off x="4417882" y="787466"/>
            <a:ext cx="9358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Arrêté préfectoral transfert</a:t>
            </a:r>
            <a:endParaRPr lang="fr-FR" altLang="fr-FR" sz="1200" dirty="0">
              <a:solidFill>
                <a:srgbClr val="0070C0"/>
              </a:solidFill>
            </a:endParaRPr>
          </a:p>
        </p:txBody>
      </p:sp>
      <p:sp>
        <p:nvSpPr>
          <p:cNvPr id="51" name="ZoneTexte 15"/>
          <p:cNvSpPr txBox="1">
            <a:spLocks noChangeArrowheads="1"/>
          </p:cNvSpPr>
          <p:nvPr/>
        </p:nvSpPr>
        <p:spPr bwMode="auto">
          <a:xfrm>
            <a:off x="786149" y="1765802"/>
            <a:ext cx="809410" cy="6309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Cadrage de la stratégie politique et choix du portage du transfert</a:t>
            </a:r>
          </a:p>
        </p:txBody>
      </p:sp>
      <p:sp>
        <p:nvSpPr>
          <p:cNvPr id="59" name="ZoneTexte 15"/>
          <p:cNvSpPr txBox="1">
            <a:spLocks noChangeArrowheads="1"/>
          </p:cNvSpPr>
          <p:nvPr/>
        </p:nvSpPr>
        <p:spPr bwMode="auto">
          <a:xfrm>
            <a:off x="-167269" y="760104"/>
            <a:ext cx="935884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Commande politique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transfert</a:t>
            </a:r>
            <a:endParaRPr lang="fr-FR" altLang="fr-FR" sz="1200" dirty="0">
              <a:solidFill>
                <a:srgbClr val="0070C0"/>
              </a:solidFill>
            </a:endParaRPr>
          </a:p>
        </p:txBody>
      </p:sp>
      <p:sp>
        <p:nvSpPr>
          <p:cNvPr id="60" name="ZoneTexte 15"/>
          <p:cNvSpPr txBox="1">
            <a:spLocks noChangeArrowheads="1"/>
          </p:cNvSpPr>
          <p:nvPr/>
        </p:nvSpPr>
        <p:spPr bwMode="auto">
          <a:xfrm>
            <a:off x="1719505" y="5090437"/>
            <a:ext cx="931121" cy="738664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Etat des lieux technique et réglementaire et analyse des données, échelonné, rapide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1" name="ZoneTexte 15"/>
          <p:cNvSpPr txBox="1">
            <a:spLocks noChangeArrowheads="1"/>
          </p:cNvSpPr>
          <p:nvPr/>
        </p:nvSpPr>
        <p:spPr bwMode="auto">
          <a:xfrm>
            <a:off x="2809376" y="5024964"/>
            <a:ext cx="692083" cy="84638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Programme de travaux (issu des schémas directeurs si récents) et PPI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3" name="ZoneTexte 15"/>
          <p:cNvSpPr txBox="1">
            <a:spLocks noChangeArrowheads="1"/>
          </p:cNvSpPr>
          <p:nvPr/>
        </p:nvSpPr>
        <p:spPr bwMode="auto">
          <a:xfrm>
            <a:off x="974178" y="763676"/>
            <a:ext cx="72415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Lancement de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 la démarche</a:t>
            </a:r>
            <a:endParaRPr lang="fr-FR" altLang="fr-FR" sz="1200" dirty="0">
              <a:solidFill>
                <a:srgbClr val="0070C0"/>
              </a:solidFill>
            </a:endParaRPr>
          </a:p>
        </p:txBody>
      </p:sp>
      <p:sp>
        <p:nvSpPr>
          <p:cNvPr id="64" name="ZoneTexte 15"/>
          <p:cNvSpPr txBox="1">
            <a:spLocks noChangeArrowheads="1"/>
          </p:cNvSpPr>
          <p:nvPr/>
        </p:nvSpPr>
        <p:spPr bwMode="auto">
          <a:xfrm>
            <a:off x="1730847" y="1980190"/>
            <a:ext cx="898647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>
              <a:spcBef>
                <a:spcPct val="0"/>
              </a:spcBef>
              <a:buFontTx/>
              <a:buNone/>
              <a:defRPr sz="700"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dirty="0">
                <a:solidFill>
                  <a:schemeClr val="accent6">
                    <a:lumMod val="50000"/>
                  </a:schemeClr>
                </a:solidFill>
              </a:rPr>
              <a:t>Rencontre des élus et gestionnaires</a:t>
            </a:r>
          </a:p>
        </p:txBody>
      </p:sp>
      <p:sp>
        <p:nvSpPr>
          <p:cNvPr id="65" name="ZoneTexte 15"/>
          <p:cNvSpPr txBox="1">
            <a:spLocks noChangeArrowheads="1"/>
          </p:cNvSpPr>
          <p:nvPr/>
        </p:nvSpPr>
        <p:spPr bwMode="auto">
          <a:xfrm>
            <a:off x="1903638" y="838320"/>
            <a:ext cx="7732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FF6699"/>
                </a:solidFill>
              </a:rPr>
              <a:t>Validation de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>
                <a:solidFill>
                  <a:srgbClr val="FF6699"/>
                </a:solidFill>
              </a:rPr>
              <a:t>l</a:t>
            </a:r>
            <a:r>
              <a:rPr lang="fr-FR" altLang="fr-FR" sz="700" dirty="0" smtClean="0">
                <a:solidFill>
                  <a:srgbClr val="FF6699"/>
                </a:solidFill>
              </a:rPr>
              <a:t>’état des lieux </a:t>
            </a:r>
            <a:endParaRPr lang="fr-FR" altLang="fr-FR" sz="1200" dirty="0">
              <a:solidFill>
                <a:srgbClr val="FF6699"/>
              </a:solidFill>
            </a:endParaRPr>
          </a:p>
        </p:txBody>
      </p:sp>
      <p:sp>
        <p:nvSpPr>
          <p:cNvPr id="70" name="ZoneTexte 34"/>
          <p:cNvSpPr txBox="1">
            <a:spLocks noChangeArrowheads="1"/>
          </p:cNvSpPr>
          <p:nvPr/>
        </p:nvSpPr>
        <p:spPr bwMode="auto">
          <a:xfrm>
            <a:off x="10252835" y="5008201"/>
            <a:ext cx="2137122" cy="2000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Règlement de service +validation CCSPL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1" name="ZoneTexte 34"/>
          <p:cNvSpPr txBox="1">
            <a:spLocks noChangeArrowheads="1"/>
          </p:cNvSpPr>
          <p:nvPr/>
        </p:nvSpPr>
        <p:spPr bwMode="auto">
          <a:xfrm>
            <a:off x="4594092" y="1675340"/>
            <a:ext cx="639193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Constitution et Réunion CCSPL ou équivalent </a:t>
            </a:r>
            <a:endParaRPr lang="fr-FR" altLang="fr-FR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ZoneTexte 15"/>
          <p:cNvSpPr txBox="1">
            <a:spLocks noChangeArrowheads="1"/>
          </p:cNvSpPr>
          <p:nvPr/>
        </p:nvSpPr>
        <p:spPr bwMode="auto">
          <a:xfrm>
            <a:off x="2771021" y="4062380"/>
            <a:ext cx="769903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Définition des besoins pour la continuité de service</a:t>
            </a:r>
            <a:endParaRPr lang="fr-FR" altLang="fr-FR" sz="12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3" name="ZoneTexte 15"/>
          <p:cNvSpPr txBox="1">
            <a:spLocks noChangeArrowheads="1"/>
          </p:cNvSpPr>
          <p:nvPr/>
        </p:nvSpPr>
        <p:spPr bwMode="auto">
          <a:xfrm>
            <a:off x="3865794" y="3766346"/>
            <a:ext cx="2136020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          Négociation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avec les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employeurs et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le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personnel (poste et conditions) 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400" dirty="0" smtClean="0">
                <a:solidFill>
                  <a:schemeClr val="accent4">
                    <a:lumMod val="50000"/>
                  </a:schemeClr>
                </a:solidFill>
              </a:rPr>
              <a:t>    </a:t>
            </a:r>
            <a:endParaRPr lang="fr-FR" altLang="fr-FR" sz="1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6" name="ZoneTexte 45"/>
          <p:cNvSpPr txBox="1">
            <a:spLocks noChangeArrowheads="1"/>
          </p:cNvSpPr>
          <p:nvPr/>
        </p:nvSpPr>
        <p:spPr bwMode="auto">
          <a:xfrm>
            <a:off x="5455323" y="8309199"/>
            <a:ext cx="564600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Demande SIRET</a:t>
            </a:r>
            <a:endParaRPr lang="fr-FR" altLang="fr-FR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7" name="ZoneTexte 38"/>
          <p:cNvSpPr txBox="1">
            <a:spLocks noChangeArrowheads="1"/>
          </p:cNvSpPr>
          <p:nvPr/>
        </p:nvSpPr>
        <p:spPr bwMode="auto">
          <a:xfrm>
            <a:off x="3816278" y="6579495"/>
            <a:ext cx="2101209" cy="2000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Création, étude et ouvertures des lignes budgétaires</a:t>
            </a:r>
            <a:endParaRPr lang="fr-FR" altLang="fr-FR" sz="1200" dirty="0"/>
          </a:p>
        </p:txBody>
      </p:sp>
      <p:sp>
        <p:nvSpPr>
          <p:cNvPr id="78" name="ZoneTexte 15"/>
          <p:cNvSpPr txBox="1">
            <a:spLocks noChangeArrowheads="1"/>
          </p:cNvSpPr>
          <p:nvPr/>
        </p:nvSpPr>
        <p:spPr bwMode="auto">
          <a:xfrm>
            <a:off x="6010611" y="750403"/>
            <a:ext cx="102267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rgbClr val="0070C0"/>
                </a:solidFill>
              </a:rPr>
              <a:t>Date effet transfert (en général 1 janvier)</a:t>
            </a:r>
            <a:endParaRPr lang="fr-FR" altLang="fr-FR" sz="1200" dirty="0">
              <a:solidFill>
                <a:srgbClr val="0070C0"/>
              </a:solidFill>
            </a:endParaRPr>
          </a:p>
        </p:txBody>
      </p:sp>
      <p:cxnSp>
        <p:nvCxnSpPr>
          <p:cNvPr id="79" name="Connecteur droit 78"/>
          <p:cNvCxnSpPr/>
          <p:nvPr/>
        </p:nvCxnSpPr>
        <p:spPr>
          <a:xfrm flipH="1" flipV="1">
            <a:off x="6039553" y="770268"/>
            <a:ext cx="79339" cy="8733738"/>
          </a:xfrm>
          <a:prstGeom prst="line">
            <a:avLst/>
          </a:prstGeom>
          <a:ln w="4445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0" name="ZoneTexte 33"/>
          <p:cNvSpPr txBox="1">
            <a:spLocks noChangeArrowheads="1"/>
          </p:cNvSpPr>
          <p:nvPr/>
        </p:nvSpPr>
        <p:spPr bwMode="auto">
          <a:xfrm>
            <a:off x="3818536" y="8626504"/>
            <a:ext cx="1498518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Transfert </a:t>
            </a: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des </a:t>
            </a: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contrats (</a:t>
            </a:r>
            <a:r>
              <a:rPr lang="fr-FR" altLang="fr-FR" sz="700" dirty="0" err="1">
                <a:solidFill>
                  <a:schemeClr val="bg1">
                    <a:lumMod val="50000"/>
                  </a:schemeClr>
                </a:solidFill>
              </a:rPr>
              <a:t>edf</a:t>
            </a: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eau potable, assurance, maintenance</a:t>
            </a: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, marchés</a:t>
            </a: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) et avenants éventuels</a:t>
            </a:r>
            <a:endParaRPr lang="fr-FR" altLang="fr-FR" sz="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6" name="ZoneTexte 40"/>
          <p:cNvSpPr txBox="1">
            <a:spLocks noChangeArrowheads="1"/>
          </p:cNvSpPr>
          <p:nvPr/>
        </p:nvSpPr>
        <p:spPr bwMode="auto">
          <a:xfrm>
            <a:off x="10919140" y="8585106"/>
            <a:ext cx="1494810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le cas </a:t>
            </a: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échéant : création </a:t>
            </a:r>
            <a:r>
              <a:rPr lang="fr-FR" altLang="fr-FR" sz="700" dirty="0">
                <a:solidFill>
                  <a:schemeClr val="bg1">
                    <a:lumMod val="50000"/>
                  </a:schemeClr>
                </a:solidFill>
              </a:rPr>
              <a:t>régie (</a:t>
            </a:r>
            <a:r>
              <a:rPr lang="fr-FR" altLang="fr-FR" sz="700" dirty="0" smtClean="0">
                <a:solidFill>
                  <a:schemeClr val="bg1">
                    <a:lumMod val="50000"/>
                  </a:schemeClr>
                </a:solidFill>
              </a:rPr>
              <a:t>rédaction statuts, …) ou avenant concession ou marchés prestation </a:t>
            </a:r>
            <a:endParaRPr lang="fr-FR" altLang="fr-FR" sz="1200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7" name="ZoneTexte 15"/>
          <p:cNvSpPr txBox="1">
            <a:spLocks noChangeArrowheads="1"/>
          </p:cNvSpPr>
          <p:nvPr/>
        </p:nvSpPr>
        <p:spPr bwMode="auto">
          <a:xfrm>
            <a:off x="847005" y="3327452"/>
            <a:ext cx="5109864" cy="30777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>
                <a:solidFill>
                  <a:schemeClr val="accent2">
                    <a:lumMod val="50000"/>
                  </a:schemeClr>
                </a:solidFill>
              </a:rPr>
              <a:t>COMMUNICATION EST </a:t>
            </a:r>
            <a:r>
              <a:rPr lang="fr-FR" altLang="fr-FR" sz="700" dirty="0" smtClean="0">
                <a:solidFill>
                  <a:schemeClr val="accent2">
                    <a:lumMod val="50000"/>
                  </a:schemeClr>
                </a:solidFill>
              </a:rPr>
              <a:t>MINIMALE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700" dirty="0" smtClean="0">
                <a:solidFill>
                  <a:srgbClr val="FF0000"/>
                </a:solidFill>
              </a:rPr>
              <a:t>CALENDRIER NE PERMET PAS L’ACCOMPAGNEMENT AU CHANGEMENT, LA CONCERTATION ET LA BONNE COMMUNICATION,</a:t>
            </a:r>
          </a:p>
        </p:txBody>
      </p:sp>
      <p:cxnSp>
        <p:nvCxnSpPr>
          <p:cNvPr id="88" name="Connecteur droit 87"/>
          <p:cNvCxnSpPr/>
          <p:nvPr/>
        </p:nvCxnSpPr>
        <p:spPr>
          <a:xfrm flipH="1" flipV="1">
            <a:off x="3590086" y="817322"/>
            <a:ext cx="12262" cy="8354577"/>
          </a:xfrm>
          <a:prstGeom prst="line">
            <a:avLst/>
          </a:prstGeom>
          <a:ln>
            <a:solidFill>
              <a:srgbClr val="FF6699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flipH="1" flipV="1">
            <a:off x="731260" y="712946"/>
            <a:ext cx="67413" cy="8791060"/>
          </a:xfrm>
          <a:prstGeom prst="line">
            <a:avLst/>
          </a:prstGeom>
          <a:ln w="44450" cmpd="sng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ZoneTexte 84"/>
          <p:cNvSpPr txBox="1"/>
          <p:nvPr/>
        </p:nvSpPr>
        <p:spPr>
          <a:xfrm>
            <a:off x="880094" y="9156464"/>
            <a:ext cx="69794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50" dirty="0" smtClean="0"/>
              <a:t>Avant l’étude</a:t>
            </a:r>
            <a:endParaRPr lang="fr-FR" sz="1050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755336" y="9210346"/>
            <a:ext cx="876856" cy="5305"/>
          </a:xfrm>
          <a:prstGeom prst="straightConnector1">
            <a:avLst/>
          </a:prstGeom>
          <a:ln w="9525" cap="flat" cmpd="sng" algn="ctr">
            <a:solidFill>
              <a:schemeClr val="tx1"/>
            </a:solidFill>
            <a:prstDash val="solid"/>
            <a:round/>
            <a:headEnd type="triangle" w="lg" len="med"/>
            <a:tailEnd type="triangle" w="lg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>
            <a:off x="1674659" y="9223326"/>
            <a:ext cx="2033522" cy="1575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avec flèche 91"/>
          <p:cNvCxnSpPr/>
          <p:nvPr/>
        </p:nvCxnSpPr>
        <p:spPr>
          <a:xfrm flipV="1">
            <a:off x="3755468" y="9222748"/>
            <a:ext cx="2320694" cy="6118"/>
          </a:xfrm>
          <a:prstGeom prst="straightConnector1">
            <a:avLst/>
          </a:prstGeom>
          <a:ln>
            <a:solidFill>
              <a:schemeClr val="tx1"/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ZoneTexte 12"/>
          <p:cNvSpPr txBox="1">
            <a:spLocks noChangeArrowheads="1"/>
          </p:cNvSpPr>
          <p:nvPr/>
        </p:nvSpPr>
        <p:spPr bwMode="auto">
          <a:xfrm>
            <a:off x="-71768" y="3335251"/>
            <a:ext cx="85953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800" b="1" dirty="0" smtClean="0">
                <a:solidFill>
                  <a:schemeClr val="accent2">
                    <a:lumMod val="50000"/>
                  </a:schemeClr>
                </a:solidFill>
              </a:rPr>
              <a:t>Communication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800" b="1" dirty="0" smtClean="0">
                <a:solidFill>
                  <a:schemeClr val="accent2">
                    <a:lumMod val="50000"/>
                  </a:schemeClr>
                </a:solidFill>
              </a:rPr>
              <a:t>Concertation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6556225" y="-786894"/>
            <a:ext cx="184731" cy="4181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fr-FR" dirty="0"/>
          </a:p>
        </p:txBody>
      </p:sp>
      <p:sp>
        <p:nvSpPr>
          <p:cNvPr id="97" name="ZoneTexte 45"/>
          <p:cNvSpPr txBox="1">
            <a:spLocks noChangeArrowheads="1"/>
          </p:cNvSpPr>
          <p:nvPr/>
        </p:nvSpPr>
        <p:spPr bwMode="auto">
          <a:xfrm>
            <a:off x="6176098" y="6451416"/>
            <a:ext cx="924119" cy="2000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Vote budget</a:t>
            </a:r>
            <a:endParaRPr lang="fr-FR" altLang="fr-FR" sz="700" dirty="0"/>
          </a:p>
        </p:txBody>
      </p:sp>
      <p:sp>
        <p:nvSpPr>
          <p:cNvPr id="2" name="ZoneTexte 1"/>
          <p:cNvSpPr txBox="1"/>
          <p:nvPr/>
        </p:nvSpPr>
        <p:spPr>
          <a:xfrm>
            <a:off x="7256887" y="6247248"/>
            <a:ext cx="1227167" cy="4154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/>
              <a:t>+ 3 à 6 mois: délibération des commune sur le transfert des excédents</a:t>
            </a:r>
            <a:endParaRPr lang="fr-FR" sz="700" dirty="0"/>
          </a:p>
        </p:txBody>
      </p:sp>
      <p:sp>
        <p:nvSpPr>
          <p:cNvPr id="82" name="ZoneTexte 34"/>
          <p:cNvSpPr txBox="1">
            <a:spLocks noChangeArrowheads="1"/>
          </p:cNvSpPr>
          <p:nvPr/>
        </p:nvSpPr>
        <p:spPr bwMode="auto">
          <a:xfrm>
            <a:off x="5441528" y="5000090"/>
            <a:ext cx="569810" cy="5232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Passation des clefs, achats, SI…</a:t>
            </a:r>
          </a:p>
        </p:txBody>
      </p:sp>
      <p:sp>
        <p:nvSpPr>
          <p:cNvPr id="94" name="ZoneTexte 34"/>
          <p:cNvSpPr txBox="1">
            <a:spLocks noChangeArrowheads="1"/>
          </p:cNvSpPr>
          <p:nvPr/>
        </p:nvSpPr>
        <p:spPr bwMode="auto">
          <a:xfrm>
            <a:off x="3923332" y="4968683"/>
            <a:ext cx="1147928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Etude transfert et intégration SI clientèle +technique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8" name="ZoneTexte 34"/>
          <p:cNvSpPr txBox="1">
            <a:spLocks noChangeArrowheads="1"/>
          </p:cNvSpPr>
          <p:nvPr/>
        </p:nvSpPr>
        <p:spPr bwMode="auto">
          <a:xfrm>
            <a:off x="3926423" y="5463061"/>
            <a:ext cx="1142455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Relevé des compteurs contradictoire EPCI/communes  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643058" y="1372752"/>
            <a:ext cx="1049475" cy="77039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3" name="ZoneTexte 38"/>
          <p:cNvSpPr txBox="1">
            <a:spLocks noChangeArrowheads="1"/>
          </p:cNvSpPr>
          <p:nvPr/>
        </p:nvSpPr>
        <p:spPr bwMode="auto">
          <a:xfrm>
            <a:off x="7461270" y="7100763"/>
            <a:ext cx="975971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Comparaison des prix en fonction du niveau de service</a:t>
            </a:r>
            <a:endParaRPr lang="fr-FR" altLang="fr-FR" sz="1200" dirty="0"/>
          </a:p>
        </p:txBody>
      </p:sp>
      <p:sp>
        <p:nvSpPr>
          <p:cNvPr id="104" name="ZoneTexte 31"/>
          <p:cNvSpPr txBox="1">
            <a:spLocks noChangeArrowheads="1"/>
          </p:cNvSpPr>
          <p:nvPr/>
        </p:nvSpPr>
        <p:spPr bwMode="auto">
          <a:xfrm>
            <a:off x="8705170" y="7296221"/>
            <a:ext cx="824864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Définition tarif cible</a:t>
            </a:r>
            <a:endParaRPr lang="fr-FR" altLang="fr-FR" sz="700" dirty="0"/>
          </a:p>
        </p:txBody>
      </p:sp>
      <p:cxnSp>
        <p:nvCxnSpPr>
          <p:cNvPr id="105" name="Connecteur droit 104"/>
          <p:cNvCxnSpPr/>
          <p:nvPr/>
        </p:nvCxnSpPr>
        <p:spPr>
          <a:xfrm flipV="1">
            <a:off x="8567135" y="834546"/>
            <a:ext cx="38184" cy="8330831"/>
          </a:xfrm>
          <a:prstGeom prst="line">
            <a:avLst/>
          </a:prstGeom>
          <a:ln>
            <a:solidFill>
              <a:srgbClr val="FF6699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6" name="ZoneTexte 15"/>
          <p:cNvSpPr txBox="1">
            <a:spLocks noChangeArrowheads="1"/>
          </p:cNvSpPr>
          <p:nvPr/>
        </p:nvSpPr>
        <p:spPr bwMode="auto">
          <a:xfrm>
            <a:off x="7560050" y="5645120"/>
            <a:ext cx="2256878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Programme de travaux (issu des schémas directeurs si récents) et PPI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07" name="ZoneTexte 15"/>
          <p:cNvSpPr txBox="1">
            <a:spLocks noChangeArrowheads="1"/>
          </p:cNvSpPr>
          <p:nvPr/>
        </p:nvSpPr>
        <p:spPr bwMode="auto">
          <a:xfrm>
            <a:off x="7297228" y="1856023"/>
            <a:ext cx="1151436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6">
                    <a:lumMod val="50000"/>
                  </a:schemeClr>
                </a:solidFill>
              </a:rPr>
              <a:t>Définition des objectifs de service</a:t>
            </a:r>
            <a:endParaRPr lang="fr-FR" altLang="fr-FR" sz="1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9" name="ZoneTexte 31"/>
          <p:cNvSpPr txBox="1">
            <a:spLocks noChangeArrowheads="1"/>
          </p:cNvSpPr>
          <p:nvPr/>
        </p:nvSpPr>
        <p:spPr bwMode="auto">
          <a:xfrm>
            <a:off x="8704569" y="6654914"/>
            <a:ext cx="824864" cy="4154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Simulation des prospectives financières</a:t>
            </a:r>
            <a:endParaRPr lang="fr-FR" altLang="fr-FR" sz="700" dirty="0"/>
          </a:p>
        </p:txBody>
      </p:sp>
      <p:sp>
        <p:nvSpPr>
          <p:cNvPr id="110" name="ZoneTexte 38"/>
          <p:cNvSpPr txBox="1">
            <a:spLocks noChangeArrowheads="1"/>
          </p:cNvSpPr>
          <p:nvPr/>
        </p:nvSpPr>
        <p:spPr bwMode="auto">
          <a:xfrm>
            <a:off x="8747443" y="6181055"/>
            <a:ext cx="2821783" cy="20005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/>
              <a:t>GEPU : Travail préparatoire CLECT puis délibération</a:t>
            </a:r>
            <a:endParaRPr lang="fr-FR" altLang="fr-FR" sz="1200" dirty="0"/>
          </a:p>
        </p:txBody>
      </p:sp>
      <p:sp>
        <p:nvSpPr>
          <p:cNvPr id="111" name="Flèche courbée vers le bas 110"/>
          <p:cNvSpPr/>
          <p:nvPr/>
        </p:nvSpPr>
        <p:spPr>
          <a:xfrm>
            <a:off x="8642025" y="1386496"/>
            <a:ext cx="1052925" cy="403790"/>
          </a:xfrm>
          <a:prstGeom prst="curved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12" name="Flèche courbée vers le bas 111"/>
          <p:cNvSpPr/>
          <p:nvPr/>
        </p:nvSpPr>
        <p:spPr>
          <a:xfrm rot="10800000">
            <a:off x="8629611" y="8672608"/>
            <a:ext cx="1069000" cy="335128"/>
          </a:xfrm>
          <a:prstGeom prst="curvedDownArrow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113" name="Connecteur droit 112"/>
          <p:cNvCxnSpPr>
            <a:endCxn id="140" idx="2"/>
          </p:cNvCxnSpPr>
          <p:nvPr/>
        </p:nvCxnSpPr>
        <p:spPr>
          <a:xfrm flipV="1">
            <a:off x="9720077" y="1098811"/>
            <a:ext cx="27271" cy="8092783"/>
          </a:xfrm>
          <a:prstGeom prst="line">
            <a:avLst/>
          </a:prstGeom>
          <a:ln>
            <a:solidFill>
              <a:srgbClr val="FF6699"/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4" name="ZoneTexte 113"/>
          <p:cNvSpPr txBox="1"/>
          <p:nvPr/>
        </p:nvSpPr>
        <p:spPr>
          <a:xfrm>
            <a:off x="8712353" y="1638120"/>
            <a:ext cx="8625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dirty="0" smtClean="0">
                <a:solidFill>
                  <a:schemeClr val="accent2">
                    <a:lumMod val="75000"/>
                  </a:schemeClr>
                </a:solidFill>
              </a:rPr>
              <a:t>TESTS SCENARIOS</a:t>
            </a:r>
            <a:endParaRPr lang="fr-FR" sz="7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0" name="ZoneTexte 45"/>
          <p:cNvSpPr txBox="1">
            <a:spLocks noChangeArrowheads="1"/>
          </p:cNvSpPr>
          <p:nvPr/>
        </p:nvSpPr>
        <p:spPr bwMode="auto">
          <a:xfrm>
            <a:off x="6154667" y="5317381"/>
            <a:ext cx="5675250" cy="2042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Assurer le suivi des marchés en cours</a:t>
            </a:r>
            <a:endParaRPr lang="fr-FR" altLang="fr-FR" sz="7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18" name="ZoneTexte 36"/>
          <p:cNvSpPr txBox="1">
            <a:spLocks noChangeArrowheads="1"/>
          </p:cNvSpPr>
          <p:nvPr/>
        </p:nvSpPr>
        <p:spPr bwMode="auto">
          <a:xfrm>
            <a:off x="10045236" y="4211852"/>
            <a:ext cx="1470276" cy="63094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>
              <a:spcBef>
                <a:spcPct val="0"/>
              </a:spcBef>
              <a:buFontTx/>
              <a:buNone/>
              <a:defRPr sz="1000"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Organisation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des services (organigramme, fiche poste, recrutement,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mutation, conventions de mise à disposition…)</a:t>
            </a:r>
            <a:endParaRPr lang="fr-FR" altLang="fr-FR" sz="7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9" name="ZoneTexte 15"/>
          <p:cNvSpPr txBox="1">
            <a:spLocks noChangeArrowheads="1"/>
          </p:cNvSpPr>
          <p:nvPr/>
        </p:nvSpPr>
        <p:spPr bwMode="auto">
          <a:xfrm>
            <a:off x="9529433" y="3797280"/>
            <a:ext cx="2155837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                     Négociation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avec les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employeurs et </a:t>
            </a:r>
            <a:r>
              <a:rPr lang="fr-FR" altLang="fr-FR" sz="700" dirty="0">
                <a:solidFill>
                  <a:schemeClr val="accent4">
                    <a:lumMod val="50000"/>
                  </a:schemeClr>
                </a:solidFill>
              </a:rPr>
              <a:t>le </a:t>
            </a:r>
            <a:r>
              <a:rPr lang="fr-FR" altLang="fr-FR" sz="700" dirty="0" smtClean="0">
                <a:solidFill>
                  <a:schemeClr val="accent4">
                    <a:lumMod val="50000"/>
                  </a:schemeClr>
                </a:solidFill>
              </a:rPr>
              <a:t>personnel (poste et conditions) </a:t>
            </a:r>
          </a:p>
          <a:p>
            <a:pPr algn="ctr">
              <a:spcBef>
                <a:spcPct val="0"/>
              </a:spcBef>
              <a:buNone/>
            </a:pPr>
            <a:r>
              <a:rPr lang="fr-FR" altLang="fr-FR" sz="300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altLang="fr-FR" sz="300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endParaRPr lang="fr-FR" altLang="fr-FR" sz="9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0" name="ZoneTexte 15"/>
          <p:cNvSpPr txBox="1">
            <a:spLocks noChangeArrowheads="1"/>
          </p:cNvSpPr>
          <p:nvPr/>
        </p:nvSpPr>
        <p:spPr bwMode="auto">
          <a:xfrm>
            <a:off x="6164441" y="4954797"/>
            <a:ext cx="2240229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Affiner </a:t>
            </a:r>
            <a:r>
              <a:rPr lang="fr-FR" altLang="fr-FR" sz="700" dirty="0">
                <a:solidFill>
                  <a:schemeClr val="accent1">
                    <a:lumMod val="50000"/>
                  </a:schemeClr>
                </a:solidFill>
              </a:rPr>
              <a:t>é</a:t>
            </a:r>
            <a:r>
              <a:rPr lang="fr-FR" altLang="fr-FR" sz="700" dirty="0" smtClean="0">
                <a:solidFill>
                  <a:schemeClr val="accent1">
                    <a:lumMod val="50000"/>
                  </a:schemeClr>
                </a:solidFill>
              </a:rPr>
              <a:t>tat des lieux technique et réglementaire et analyse des données</a:t>
            </a:r>
            <a:endParaRPr lang="fr-FR" altLang="fr-FR" sz="12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15" name="Connecteur droit 114"/>
          <p:cNvCxnSpPr/>
          <p:nvPr/>
        </p:nvCxnSpPr>
        <p:spPr>
          <a:xfrm>
            <a:off x="84634" y="7697684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7" name="Connecteur droit 116"/>
          <p:cNvCxnSpPr/>
          <p:nvPr/>
        </p:nvCxnSpPr>
        <p:spPr>
          <a:xfrm>
            <a:off x="170219" y="6000235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1" name="Connecteur droit 120"/>
          <p:cNvCxnSpPr/>
          <p:nvPr/>
        </p:nvCxnSpPr>
        <p:spPr>
          <a:xfrm>
            <a:off x="143325" y="4901387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3" name="Connecteur droit 122"/>
          <p:cNvCxnSpPr/>
          <p:nvPr/>
        </p:nvCxnSpPr>
        <p:spPr>
          <a:xfrm>
            <a:off x="170219" y="3698209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7" name="Connecteur droit 126"/>
          <p:cNvCxnSpPr/>
          <p:nvPr/>
        </p:nvCxnSpPr>
        <p:spPr>
          <a:xfrm>
            <a:off x="59266" y="3250694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2" name="ZoneTexte 131"/>
          <p:cNvSpPr txBox="1"/>
          <p:nvPr/>
        </p:nvSpPr>
        <p:spPr>
          <a:xfrm>
            <a:off x="314371" y="9351585"/>
            <a:ext cx="92088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Temps= 0</a:t>
            </a:r>
            <a:endParaRPr lang="fr-FR" sz="1050" b="1" dirty="0"/>
          </a:p>
        </p:txBody>
      </p:sp>
      <p:sp>
        <p:nvSpPr>
          <p:cNvPr id="133" name="ZoneTexte 132"/>
          <p:cNvSpPr txBox="1"/>
          <p:nvPr/>
        </p:nvSpPr>
        <p:spPr>
          <a:xfrm>
            <a:off x="5615797" y="9343335"/>
            <a:ext cx="13226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b="1" dirty="0" smtClean="0"/>
              <a:t>Temps= 1an</a:t>
            </a:r>
            <a:endParaRPr lang="fr-FR" sz="1050" b="1" dirty="0"/>
          </a:p>
        </p:txBody>
      </p:sp>
      <p:sp>
        <p:nvSpPr>
          <p:cNvPr id="129" name="ZoneTexte 128"/>
          <p:cNvSpPr txBox="1"/>
          <p:nvPr/>
        </p:nvSpPr>
        <p:spPr>
          <a:xfrm>
            <a:off x="9184341" y="9384207"/>
            <a:ext cx="40553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i="1" dirty="0" smtClean="0"/>
              <a:t>Etabli par le groupe de travail « Compétences » du Graie – juin 2020</a:t>
            </a:r>
            <a:endParaRPr lang="fr-FR" sz="1000" i="1" dirty="0"/>
          </a:p>
        </p:txBody>
      </p:sp>
      <p:graphicFrame>
        <p:nvGraphicFramePr>
          <p:cNvPr id="130" name="Tableau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288245"/>
              </p:ext>
            </p:extLst>
          </p:nvPr>
        </p:nvGraphicFramePr>
        <p:xfrm>
          <a:off x="779929" y="-2039"/>
          <a:ext cx="11628873" cy="7162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667436">
                  <a:extLst>
                    <a:ext uri="{9D8B030D-6E8A-4147-A177-3AD203B41FA5}">
                      <a16:colId xmlns:a16="http://schemas.microsoft.com/office/drawing/2014/main" val="1917711426"/>
                    </a:ext>
                  </a:extLst>
                </a:gridCol>
                <a:gridCol w="8767482">
                  <a:extLst>
                    <a:ext uri="{9D8B030D-6E8A-4147-A177-3AD203B41FA5}">
                      <a16:colId xmlns:a16="http://schemas.microsoft.com/office/drawing/2014/main" val="2291377130"/>
                    </a:ext>
                  </a:extLst>
                </a:gridCol>
                <a:gridCol w="1193955">
                  <a:extLst>
                    <a:ext uri="{9D8B030D-6E8A-4147-A177-3AD203B41FA5}">
                      <a16:colId xmlns:a16="http://schemas.microsoft.com/office/drawing/2014/main" val="39494348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Échéances contraintes</a:t>
                      </a:r>
                      <a:endParaRPr lang="fr-FR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u="sng" dirty="0" smtClean="0">
                          <a:solidFill>
                            <a:srgbClr val="00AEEA"/>
                          </a:solidFill>
                          <a:latin typeface="+mn-lt"/>
                        </a:rPr>
                        <a:t>Préparation au transfert</a:t>
                      </a:r>
                      <a:r>
                        <a:rPr lang="fr-FR" sz="1600" u="sng" baseline="0" dirty="0" smtClean="0">
                          <a:solidFill>
                            <a:srgbClr val="00AEEA"/>
                          </a:solidFill>
                          <a:latin typeface="+mn-lt"/>
                        </a:rPr>
                        <a:t> </a:t>
                      </a:r>
                      <a:r>
                        <a:rPr lang="fr-FR" sz="1600" u="sng" dirty="0" smtClean="0">
                          <a:solidFill>
                            <a:srgbClr val="00AEEA"/>
                          </a:solidFill>
                          <a:latin typeface="+mn-lt"/>
                        </a:rPr>
                        <a:t>de la compétence Eau et Assainissement </a:t>
                      </a:r>
                    </a:p>
                    <a:p>
                      <a:pPr algn="ctr"/>
                      <a:r>
                        <a:rPr lang="fr-FR" sz="1600" u="sng" dirty="0" smtClean="0">
                          <a:solidFill>
                            <a:srgbClr val="00AEEA"/>
                          </a:solidFill>
                          <a:latin typeface="+mn-lt"/>
                        </a:rPr>
                        <a:t>Chronogramme</a:t>
                      </a:r>
                      <a:r>
                        <a:rPr lang="fr-FR" sz="1600" u="sng" baseline="0" dirty="0" smtClean="0">
                          <a:solidFill>
                            <a:srgbClr val="00AEEA"/>
                          </a:solidFill>
                          <a:latin typeface="+mn-lt"/>
                        </a:rPr>
                        <a:t> et </a:t>
                      </a:r>
                      <a:r>
                        <a:rPr lang="fr-FR" sz="1600" u="sng" dirty="0" smtClean="0">
                          <a:solidFill>
                            <a:srgbClr val="00AEEA"/>
                          </a:solidFill>
                          <a:latin typeface="+mn-lt"/>
                        </a:rPr>
                        <a:t>Recommandations</a:t>
                      </a:r>
                    </a:p>
                    <a:p>
                      <a:pPr algn="ctr"/>
                      <a:r>
                        <a:rPr lang="fr-FR" sz="900" b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La</a:t>
                      </a:r>
                      <a:r>
                        <a:rPr lang="fr-FR" sz="9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 notice de </a:t>
                      </a:r>
                      <a:r>
                        <a:rPr lang="fr-FR" sz="900" b="0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ce </a:t>
                      </a:r>
                      <a:r>
                        <a:rPr lang="fr-FR" sz="900" b="0" baseline="0" smtClean="0">
                          <a:solidFill>
                            <a:schemeClr val="tx1"/>
                          </a:solidFill>
                          <a:latin typeface="+mn-lt"/>
                        </a:rPr>
                        <a:t>document </a:t>
                      </a:r>
                      <a:r>
                        <a:rPr lang="fr-FR" sz="900" b="0" baseline="0" dirty="0" smtClean="0">
                          <a:solidFill>
                            <a:schemeClr val="tx1"/>
                          </a:solidFill>
                          <a:latin typeface="+mn-lt"/>
                        </a:rPr>
                        <a:t>est indispensable pour une lecture pertinente.</a:t>
                      </a:r>
                      <a:endParaRPr lang="fr-FR" sz="900" b="0" dirty="0" smtClean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QUE 1AN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181493"/>
                  </a:ext>
                </a:extLst>
              </a:tr>
            </a:tbl>
          </a:graphicData>
        </a:graphic>
      </p:graphicFrame>
      <p:pic>
        <p:nvPicPr>
          <p:cNvPr id="131" name="Image 13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2" y="106478"/>
            <a:ext cx="678035" cy="281230"/>
          </a:xfrm>
          <a:prstGeom prst="rect">
            <a:avLst/>
          </a:prstGeom>
        </p:spPr>
      </p:pic>
      <p:cxnSp>
        <p:nvCxnSpPr>
          <p:cNvPr id="135" name="Connecteur droit 134"/>
          <p:cNvCxnSpPr/>
          <p:nvPr/>
        </p:nvCxnSpPr>
        <p:spPr>
          <a:xfrm>
            <a:off x="170219" y="1318482"/>
            <a:ext cx="12533401" cy="0"/>
          </a:xfrm>
          <a:prstGeom prst="line">
            <a:avLst/>
          </a:prstGeom>
          <a:ln w="9525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139" name="Image 138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547" y="713406"/>
            <a:ext cx="385405" cy="385405"/>
          </a:xfrm>
          <a:prstGeom prst="rect">
            <a:avLst/>
          </a:prstGeom>
        </p:spPr>
      </p:pic>
      <p:pic>
        <p:nvPicPr>
          <p:cNvPr id="140" name="Image 139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645" y="713406"/>
            <a:ext cx="385405" cy="385405"/>
          </a:xfrm>
          <a:prstGeom prst="rect">
            <a:avLst/>
          </a:prstGeom>
        </p:spPr>
      </p:pic>
      <p:pic>
        <p:nvPicPr>
          <p:cNvPr id="141" name="Image 140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818" y="713406"/>
            <a:ext cx="385405" cy="385405"/>
          </a:xfrm>
          <a:prstGeom prst="rect">
            <a:avLst/>
          </a:prstGeom>
        </p:spPr>
      </p:pic>
      <p:pic>
        <p:nvPicPr>
          <p:cNvPr id="144" name="Image 143"/>
          <p:cNvPicPr>
            <a:picLocks noChangeAspect="1"/>
          </p:cNvPicPr>
          <p:nvPr/>
        </p:nvPicPr>
        <p:blipFill>
          <a:blip r:embed="rId4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7524" y="713406"/>
            <a:ext cx="385177" cy="385405"/>
          </a:xfrm>
          <a:prstGeom prst="rect">
            <a:avLst/>
          </a:prstGeom>
        </p:spPr>
      </p:pic>
      <p:grpSp>
        <p:nvGrpSpPr>
          <p:cNvPr id="49" name="Groupe 48"/>
          <p:cNvGrpSpPr/>
          <p:nvPr/>
        </p:nvGrpSpPr>
        <p:grpSpPr>
          <a:xfrm>
            <a:off x="794744" y="1389776"/>
            <a:ext cx="807287" cy="307777"/>
            <a:chOff x="794744" y="1389776"/>
            <a:chExt cx="807287" cy="307777"/>
          </a:xfrm>
        </p:grpSpPr>
        <p:sp>
          <p:nvSpPr>
            <p:cNvPr id="101" name="ZoneTexte 100"/>
            <p:cNvSpPr txBox="1"/>
            <p:nvPr/>
          </p:nvSpPr>
          <p:spPr>
            <a:xfrm>
              <a:off x="794744" y="1389776"/>
              <a:ext cx="807287" cy="30777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700" dirty="0" smtClean="0">
                  <a:solidFill>
                    <a:schemeClr val="accent6">
                      <a:lumMod val="50000"/>
                    </a:schemeClr>
                  </a:solidFill>
                  <a:latin typeface="Calibri" panose="020F0502020204030204" pitchFamily="34" charset="0"/>
                </a:rPr>
                <a:t>        Rédaction </a:t>
              </a:r>
            </a:p>
            <a:p>
              <a:pPr algn="ctr"/>
              <a:r>
                <a:rPr lang="fr-FR" sz="700" dirty="0" smtClean="0">
                  <a:solidFill>
                    <a:schemeClr val="accent6">
                      <a:lumMod val="50000"/>
                    </a:schemeClr>
                  </a:solidFill>
                  <a:latin typeface="Calibri" panose="020F0502020204030204" pitchFamily="34" charset="0"/>
                </a:rPr>
                <a:t>CCTP </a:t>
              </a:r>
              <a:endParaRPr lang="fr-FR" sz="700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</a:endParaRPr>
            </a:p>
          </p:txBody>
        </p:sp>
        <p:pic>
          <p:nvPicPr>
            <p:cNvPr id="145" name="Image 14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766" y="1431618"/>
              <a:ext cx="235111" cy="235111"/>
            </a:xfrm>
            <a:prstGeom prst="rect">
              <a:avLst/>
            </a:prstGeom>
          </p:spPr>
        </p:pic>
      </p:grpSp>
      <p:pic>
        <p:nvPicPr>
          <p:cNvPr id="146" name="Image 1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776" y="1083782"/>
            <a:ext cx="181886" cy="181886"/>
          </a:xfrm>
          <a:prstGeom prst="rect">
            <a:avLst/>
          </a:prstGeom>
        </p:spPr>
      </p:pic>
      <p:pic>
        <p:nvPicPr>
          <p:cNvPr id="147" name="Image 1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24" y="3372371"/>
            <a:ext cx="249299" cy="249299"/>
          </a:xfrm>
          <a:prstGeom prst="rect">
            <a:avLst/>
          </a:prstGeom>
        </p:spPr>
      </p:pic>
      <p:grpSp>
        <p:nvGrpSpPr>
          <p:cNvPr id="68" name="Groupe 67"/>
          <p:cNvGrpSpPr/>
          <p:nvPr/>
        </p:nvGrpSpPr>
        <p:grpSpPr>
          <a:xfrm>
            <a:off x="7311452" y="2386553"/>
            <a:ext cx="1151436" cy="492443"/>
            <a:chOff x="7311452" y="2238636"/>
            <a:chExt cx="1151436" cy="492443"/>
          </a:xfrm>
        </p:grpSpPr>
        <p:sp>
          <p:nvSpPr>
            <p:cNvPr id="108" name="ZoneTexte 15">
              <a:hlinkClick r:id="rId7"/>
            </p:cNvPr>
            <p:cNvSpPr txBox="1">
              <a:spLocks noChangeArrowheads="1"/>
            </p:cNvSpPr>
            <p:nvPr/>
          </p:nvSpPr>
          <p:spPr bwMode="auto">
            <a:xfrm>
              <a:off x="7311452" y="2238636"/>
              <a:ext cx="1151436" cy="49244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>
                  <a:solidFill>
                    <a:schemeClr val="accent6">
                      <a:lumMod val="50000"/>
                    </a:schemeClr>
                  </a:solidFill>
                </a:rPr>
                <a:t>Définition compétence GEPU + mission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fr-FR" altLang="fr-FR" sz="12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pic>
          <p:nvPicPr>
            <p:cNvPr id="148" name="Image 147">
              <a:hlinkClick r:id="rId7"/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61916" y="2452696"/>
              <a:ext cx="235111" cy="235111"/>
            </a:xfrm>
            <a:prstGeom prst="rect">
              <a:avLst/>
            </a:prstGeom>
          </p:spPr>
        </p:pic>
      </p:grpSp>
      <p:pic>
        <p:nvPicPr>
          <p:cNvPr id="69" name="Image 68"/>
          <p:cNvPicPr>
            <a:picLocks noChangeAspect="1"/>
          </p:cNvPicPr>
          <p:nvPr/>
        </p:nvPicPr>
        <p:blipFill rotWithShape="1"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5146" b="-5146"/>
          <a:stretch/>
        </p:blipFill>
        <p:spPr>
          <a:xfrm>
            <a:off x="3921058" y="3881129"/>
            <a:ext cx="251785" cy="2517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149" name="Image 148"/>
          <p:cNvPicPr>
            <a:picLocks noChangeAspect="1"/>
          </p:cNvPicPr>
          <p:nvPr/>
        </p:nvPicPr>
        <p:blipFill>
          <a:blip r:embed="rId8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4184" y="3872830"/>
            <a:ext cx="251785" cy="251785"/>
          </a:xfrm>
          <a:prstGeom prst="rect">
            <a:avLst/>
          </a:prstGeom>
        </p:spPr>
      </p:pic>
      <p:grpSp>
        <p:nvGrpSpPr>
          <p:cNvPr id="3" name="Groupe 2"/>
          <p:cNvGrpSpPr/>
          <p:nvPr/>
        </p:nvGrpSpPr>
        <p:grpSpPr>
          <a:xfrm>
            <a:off x="6173773" y="5580651"/>
            <a:ext cx="1196717" cy="369448"/>
            <a:chOff x="6173773" y="5580651"/>
            <a:chExt cx="1196717" cy="369448"/>
          </a:xfrm>
        </p:grpSpPr>
        <p:sp>
          <p:nvSpPr>
            <p:cNvPr id="116" name="ZoneTexte 34"/>
            <p:cNvSpPr txBox="1">
              <a:spLocks noChangeArrowheads="1"/>
            </p:cNvSpPr>
            <p:nvPr/>
          </p:nvSpPr>
          <p:spPr bwMode="auto">
            <a:xfrm>
              <a:off x="6173773" y="5580651"/>
              <a:ext cx="1196717" cy="36933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>
                  <a:solidFill>
                    <a:schemeClr val="accent1">
                      <a:lumMod val="50000"/>
                    </a:schemeClr>
                  </a:solidFill>
                </a:rPr>
                <a:t>        Organisation logistique matérielle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400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fr-FR" altLang="fr-FR" sz="400" dirty="0" smtClean="0">
                  <a:solidFill>
                    <a:schemeClr val="accent1">
                      <a:lumMod val="50000"/>
                    </a:schemeClr>
                  </a:solidFill>
                </a:rPr>
                <a:t>   </a:t>
              </a:r>
              <a:endParaRPr lang="fr-FR" altLang="fr-FR" sz="10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51" name="Image 150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6200073" y="5698314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grpSp>
        <p:nvGrpSpPr>
          <p:cNvPr id="152" name="Groupe 151"/>
          <p:cNvGrpSpPr/>
          <p:nvPr/>
        </p:nvGrpSpPr>
        <p:grpSpPr>
          <a:xfrm>
            <a:off x="10372509" y="5583908"/>
            <a:ext cx="1196717" cy="369448"/>
            <a:chOff x="6173773" y="5580651"/>
            <a:chExt cx="1196717" cy="369448"/>
          </a:xfrm>
        </p:grpSpPr>
        <p:sp>
          <p:nvSpPr>
            <p:cNvPr id="153" name="ZoneTexte 34"/>
            <p:cNvSpPr txBox="1">
              <a:spLocks noChangeArrowheads="1"/>
            </p:cNvSpPr>
            <p:nvPr/>
          </p:nvSpPr>
          <p:spPr bwMode="auto">
            <a:xfrm>
              <a:off x="6173773" y="5580651"/>
              <a:ext cx="1196717" cy="36933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>
                  <a:solidFill>
                    <a:schemeClr val="accent1">
                      <a:lumMod val="50000"/>
                    </a:schemeClr>
                  </a:solidFill>
                </a:rPr>
                <a:t>        Organisation logistique matérielle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400" dirty="0">
                  <a:solidFill>
                    <a:schemeClr val="accent1">
                      <a:lumMod val="50000"/>
                    </a:schemeClr>
                  </a:solidFill>
                </a:rPr>
                <a:t> </a:t>
              </a:r>
              <a:r>
                <a:rPr lang="fr-FR" altLang="fr-FR" sz="400" dirty="0" smtClean="0">
                  <a:solidFill>
                    <a:schemeClr val="accent1">
                      <a:lumMod val="50000"/>
                    </a:schemeClr>
                  </a:solidFill>
                </a:rPr>
                <a:t>   </a:t>
              </a:r>
              <a:endParaRPr lang="fr-FR" altLang="fr-FR" sz="10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pic>
          <p:nvPicPr>
            <p:cNvPr id="154" name="Image 153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6200073" y="5698314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grpSp>
        <p:nvGrpSpPr>
          <p:cNvPr id="4" name="Groupe 3"/>
          <p:cNvGrpSpPr/>
          <p:nvPr/>
        </p:nvGrpSpPr>
        <p:grpSpPr>
          <a:xfrm>
            <a:off x="11054453" y="6826698"/>
            <a:ext cx="1197022" cy="738664"/>
            <a:chOff x="11054453" y="6826698"/>
            <a:chExt cx="1197022" cy="738664"/>
          </a:xfrm>
        </p:grpSpPr>
        <p:sp>
          <p:nvSpPr>
            <p:cNvPr id="138" name="ZoneTexte 38"/>
            <p:cNvSpPr txBox="1">
              <a:spLocks noChangeArrowheads="1"/>
            </p:cNvSpPr>
            <p:nvPr/>
          </p:nvSpPr>
          <p:spPr bwMode="auto">
            <a:xfrm>
              <a:off x="11054453" y="6826698"/>
              <a:ext cx="1197022" cy="73866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/>
                <a:t>Mise en place stratégie facturation/recouvrement: outils, DGFIP ou, le cas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/>
                <a:t>          échéant, régie de recette, agence comptable…</a:t>
              </a:r>
            </a:p>
          </p:txBody>
        </p:sp>
        <p:pic>
          <p:nvPicPr>
            <p:cNvPr id="155" name="Image 154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11078875" y="7296221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grpSp>
        <p:nvGrpSpPr>
          <p:cNvPr id="156" name="Groupe 155"/>
          <p:cNvGrpSpPr/>
          <p:nvPr/>
        </p:nvGrpSpPr>
        <p:grpSpPr>
          <a:xfrm>
            <a:off x="6180526" y="6841658"/>
            <a:ext cx="1197022" cy="738664"/>
            <a:chOff x="11054453" y="6826698"/>
            <a:chExt cx="1197022" cy="738664"/>
          </a:xfrm>
        </p:grpSpPr>
        <p:sp>
          <p:nvSpPr>
            <p:cNvPr id="157" name="ZoneTexte 38"/>
            <p:cNvSpPr txBox="1">
              <a:spLocks noChangeArrowheads="1"/>
            </p:cNvSpPr>
            <p:nvPr/>
          </p:nvSpPr>
          <p:spPr bwMode="auto">
            <a:xfrm>
              <a:off x="11054453" y="6826698"/>
              <a:ext cx="1197022" cy="73866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/>
                <a:t>Mise en place stratégie facturation/recouvrement: outils, DGFIP ou, le cas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/>
                <a:t>          échéant, régie de recette, agence comptable…</a:t>
              </a:r>
            </a:p>
          </p:txBody>
        </p:sp>
        <p:pic>
          <p:nvPicPr>
            <p:cNvPr id="158" name="Image 157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11078875" y="7296221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sp>
        <p:nvSpPr>
          <p:cNvPr id="162" name="ZoneTexte 15"/>
          <p:cNvSpPr txBox="1">
            <a:spLocks noChangeArrowheads="1"/>
          </p:cNvSpPr>
          <p:nvPr/>
        </p:nvSpPr>
        <p:spPr bwMode="auto">
          <a:xfrm>
            <a:off x="2771107" y="1980190"/>
            <a:ext cx="762036" cy="30777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defPPr>
              <a:defRPr lang="fr-FR"/>
            </a:defPPr>
            <a:lvl1pPr>
              <a:spcBef>
                <a:spcPct val="0"/>
              </a:spcBef>
              <a:buFontTx/>
              <a:buNone/>
              <a:defRPr sz="700"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latin typeface="Calibri" panose="020F0502020204030204" pitchFamily="34" charset="0"/>
              </a:defRPr>
            </a:lvl9pPr>
          </a:lstStyle>
          <a:p>
            <a:pPr algn="ctr"/>
            <a:r>
              <a:rPr lang="fr-FR" altLang="fr-FR" dirty="0" smtClean="0">
                <a:solidFill>
                  <a:schemeClr val="accent6">
                    <a:lumMod val="50000"/>
                  </a:schemeClr>
                </a:solidFill>
              </a:rPr>
              <a:t>Définitions des contraintes</a:t>
            </a:r>
            <a:endParaRPr lang="fr-FR" altLang="fr-FR" dirty="0">
              <a:solidFill>
                <a:schemeClr val="accent6">
                  <a:lumMod val="50000"/>
                </a:schemeClr>
              </a:solidFill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3815385" y="7793658"/>
            <a:ext cx="1512108" cy="738664"/>
            <a:chOff x="3824910" y="7793658"/>
            <a:chExt cx="1512108" cy="738664"/>
          </a:xfrm>
        </p:grpSpPr>
        <p:sp>
          <p:nvSpPr>
            <p:cNvPr id="99" name="ZoneTexte 40"/>
            <p:cNvSpPr txBox="1">
              <a:spLocks noChangeArrowheads="1"/>
            </p:cNvSpPr>
            <p:nvPr/>
          </p:nvSpPr>
          <p:spPr bwMode="auto">
            <a:xfrm>
              <a:off x="3824910" y="7793658"/>
              <a:ext cx="1512108" cy="73866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>
                  <a:solidFill>
                    <a:schemeClr val="bg1">
                      <a:lumMod val="50000"/>
                    </a:schemeClr>
                  </a:solidFill>
                </a:rPr>
                <a:t>Préparation des décisions à </a:t>
              </a:r>
              <a:r>
                <a:rPr lang="fr-FR" altLang="fr-FR" sz="700" dirty="0" smtClean="0">
                  <a:solidFill>
                    <a:schemeClr val="bg1">
                      <a:lumMod val="50000"/>
                    </a:schemeClr>
                  </a:solidFill>
                </a:rPr>
                <a:t>prendre et rédaction des PV (</a:t>
              </a:r>
              <a:r>
                <a:rPr lang="fr-FR" altLang="fr-FR" sz="700" dirty="0" smtClean="0">
                  <a:solidFill>
                    <a:srgbClr val="FF0000"/>
                  </a:solidFill>
                </a:rPr>
                <a:t>délib</a:t>
              </a:r>
              <a:r>
                <a:rPr lang="fr-FR" altLang="fr-FR" sz="700" dirty="0">
                  <a:solidFill>
                    <a:srgbClr val="FF0000"/>
                  </a:solidFill>
                </a:rPr>
                <a:t>é</a:t>
              </a:r>
              <a:r>
                <a:rPr lang="fr-FR" altLang="fr-FR" sz="700" dirty="0" smtClean="0">
                  <a:solidFill>
                    <a:srgbClr val="FF0000"/>
                  </a:solidFill>
                </a:rPr>
                <a:t>rations concordantes</a:t>
              </a:r>
              <a:r>
                <a:rPr lang="fr-FR" altLang="fr-FR" sz="700" dirty="0" smtClean="0">
                  <a:solidFill>
                    <a:schemeClr val="bg1">
                      <a:lumMod val="50000"/>
                    </a:schemeClr>
                  </a:solidFill>
                </a:rPr>
                <a:t>, conventions de mise à disposition d’agents, des biens mobiliers et immobiliers) 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  <a:endParaRPr lang="fr-FR" altLang="fr-FR" sz="7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pic>
          <p:nvPicPr>
            <p:cNvPr id="164" name="Image 163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3860680" y="8273988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grpSp>
        <p:nvGrpSpPr>
          <p:cNvPr id="6" name="Groupe 5"/>
          <p:cNvGrpSpPr/>
          <p:nvPr/>
        </p:nvGrpSpPr>
        <p:grpSpPr>
          <a:xfrm>
            <a:off x="9802395" y="7815251"/>
            <a:ext cx="1270439" cy="635956"/>
            <a:chOff x="9747348" y="8090306"/>
            <a:chExt cx="1270439" cy="635956"/>
          </a:xfrm>
        </p:grpSpPr>
        <p:sp>
          <p:nvSpPr>
            <p:cNvPr id="100" name="ZoneTexte 40"/>
            <p:cNvSpPr txBox="1">
              <a:spLocks noChangeArrowheads="1"/>
            </p:cNvSpPr>
            <p:nvPr/>
          </p:nvSpPr>
          <p:spPr bwMode="auto">
            <a:xfrm>
              <a:off x="9747348" y="8090306"/>
              <a:ext cx="1270439" cy="63094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>
                  <a:solidFill>
                    <a:schemeClr val="bg1">
                      <a:lumMod val="50000"/>
                    </a:schemeClr>
                  </a:solidFill>
                </a:rPr>
                <a:t>Préparation des décisions à </a:t>
              </a:r>
              <a:r>
                <a:rPr lang="fr-FR" altLang="fr-FR" sz="700" dirty="0" smtClean="0">
                  <a:solidFill>
                    <a:schemeClr val="bg1">
                      <a:lumMod val="50000"/>
                    </a:schemeClr>
                  </a:solidFill>
                </a:rPr>
                <a:t>prendre et rédaction des PV (délib</a:t>
              </a:r>
              <a:r>
                <a:rPr lang="fr-FR" altLang="fr-FR" sz="700" dirty="0">
                  <a:solidFill>
                    <a:schemeClr val="bg1">
                      <a:lumMod val="50000"/>
                    </a:schemeClr>
                  </a:solidFill>
                </a:rPr>
                <a:t>é</a:t>
              </a:r>
              <a:r>
                <a:rPr lang="fr-FR" altLang="fr-FR" sz="700" dirty="0" smtClean="0">
                  <a:solidFill>
                    <a:schemeClr val="bg1">
                      <a:lumMod val="50000"/>
                    </a:schemeClr>
                  </a:solidFill>
                </a:rPr>
                <a:t>rations concordantes, transferts d’agents,)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fr-FR" altLang="fr-FR" sz="700" dirty="0" smtClean="0">
                  <a:solidFill>
                    <a:schemeClr val="bg1">
                      <a:lumMod val="50000"/>
                    </a:schemeClr>
                  </a:solidFill>
                </a:rPr>
                <a:t> </a:t>
              </a:r>
            </a:p>
          </p:txBody>
        </p:sp>
        <p:pic>
          <p:nvPicPr>
            <p:cNvPr id="165" name="Image 164"/>
            <p:cNvPicPr>
              <a:picLocks noChangeAspect="1"/>
            </p:cNvPicPr>
            <p:nvPr/>
          </p:nvPicPr>
          <p:blipFill rotWithShape="1">
            <a:blip r:embed="rId8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5146" b="-5146"/>
            <a:stretch/>
          </p:blipFill>
          <p:spPr>
            <a:xfrm>
              <a:off x="9766478" y="8474477"/>
              <a:ext cx="251785" cy="251785"/>
            </a:xfrm>
            <a:prstGeom prst="rect">
              <a:avLst/>
            </a:prstGeom>
            <a:effectLst>
              <a:glow>
                <a:schemeClr val="accent1">
                  <a:alpha val="40000"/>
                </a:schemeClr>
              </a:glow>
              <a:outerShdw blurRad="50800" dist="50800" dir="5400000" algn="ctr" rotWithShape="0">
                <a:srgbClr val="000000">
                  <a:alpha val="0"/>
                </a:srgbClr>
              </a:outerShdw>
            </a:effectLst>
          </p:spPr>
        </p:pic>
      </p:grpSp>
      <p:pic>
        <p:nvPicPr>
          <p:cNvPr id="125" name="Image 12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72692" y="504145"/>
            <a:ext cx="171701" cy="171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1280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1655</TotalTime>
  <Words>669</Words>
  <Application>Microsoft Office PowerPoint</Application>
  <PresentationFormat>A3 (297 x 420 mm)</PresentationFormat>
  <Paragraphs>91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Elodie SANCHEZ-COLLET</dc:creator>
  <cp:lastModifiedBy>Elodie SANCHEZ-COLLET</cp:lastModifiedBy>
  <cp:revision>125</cp:revision>
  <cp:lastPrinted>2020-06-10T07:49:45Z</cp:lastPrinted>
  <dcterms:created xsi:type="dcterms:W3CDTF">2019-09-19T14:11:39Z</dcterms:created>
  <dcterms:modified xsi:type="dcterms:W3CDTF">2020-06-11T10:12:50Z</dcterms:modified>
</cp:coreProperties>
</file>