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6" r:id="rId3"/>
    <p:sldMasterId id="2147483730" r:id="rId4"/>
    <p:sldMasterId id="2147483742" r:id="rId5"/>
  </p:sldMasterIdLst>
  <p:notesMasterIdLst>
    <p:notesMasterId r:id="rId22"/>
  </p:notesMasterIdLst>
  <p:handoutMasterIdLst>
    <p:handoutMasterId r:id="rId23"/>
  </p:handoutMasterIdLst>
  <p:sldIdLst>
    <p:sldId id="659" r:id="rId6"/>
    <p:sldId id="715" r:id="rId7"/>
    <p:sldId id="710" r:id="rId8"/>
    <p:sldId id="725" r:id="rId9"/>
    <p:sldId id="733" r:id="rId10"/>
    <p:sldId id="734" r:id="rId11"/>
    <p:sldId id="726" r:id="rId12"/>
    <p:sldId id="732" r:id="rId13"/>
    <p:sldId id="727" r:id="rId14"/>
    <p:sldId id="736" r:id="rId15"/>
    <p:sldId id="730" r:id="rId16"/>
    <p:sldId id="729" r:id="rId17"/>
    <p:sldId id="731" r:id="rId18"/>
    <p:sldId id="735" r:id="rId19"/>
    <p:sldId id="737" r:id="rId20"/>
    <p:sldId id="724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die SANCHEZ-COLLET" initials="E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2A2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1" autoAdjust="0"/>
    <p:restoredTop sz="92629" autoAdjust="0"/>
  </p:normalViewPr>
  <p:slideViewPr>
    <p:cSldViewPr>
      <p:cViewPr varScale="1">
        <p:scale>
          <a:sx n="73" d="100"/>
          <a:sy n="73" d="100"/>
        </p:scale>
        <p:origin x="21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145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11" y="2"/>
            <a:ext cx="2946144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28166"/>
            <a:ext cx="2946145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11" y="9428166"/>
            <a:ext cx="2946144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0F1B27B-E02C-4B71-8DFF-C1F1140C09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1056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45659" cy="496333"/>
          </a:xfrm>
          <a:prstGeom prst="rect">
            <a:avLst/>
          </a:prstGeom>
        </p:spPr>
        <p:txBody>
          <a:bodyPr vert="horz" lIns="93251" tIns="46624" rIns="93251" bIns="466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6"/>
            <a:ext cx="2945659" cy="496333"/>
          </a:xfrm>
          <a:prstGeom prst="rect">
            <a:avLst/>
          </a:prstGeom>
        </p:spPr>
        <p:txBody>
          <a:bodyPr vert="horz" lIns="93251" tIns="46624" rIns="93251" bIns="46624" rtlCol="0"/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4" rIns="93251" bIns="466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8"/>
          </a:xfrm>
          <a:prstGeom prst="rect">
            <a:avLst/>
          </a:prstGeom>
        </p:spPr>
        <p:txBody>
          <a:bodyPr vert="horz" lIns="93251" tIns="46624" rIns="93251" bIns="466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8"/>
            <a:ext cx="2945659" cy="496333"/>
          </a:xfrm>
          <a:prstGeom prst="rect">
            <a:avLst/>
          </a:prstGeom>
        </p:spPr>
        <p:txBody>
          <a:bodyPr vert="horz" lIns="93251" tIns="46624" rIns="93251" bIns="466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8"/>
            <a:ext cx="2945659" cy="496333"/>
          </a:xfrm>
          <a:prstGeom prst="rect">
            <a:avLst/>
          </a:prstGeom>
        </p:spPr>
        <p:txBody>
          <a:bodyPr vert="horz" lIns="93251" tIns="46624" rIns="93251" bIns="46624" rtlCol="0" anchor="b"/>
          <a:lstStyle>
            <a:lvl1pPr algn="r">
              <a:defRPr sz="1300"/>
            </a:lvl1pPr>
          </a:lstStyle>
          <a:p>
            <a:fld id="{BD27365C-8381-4626-8816-8A23E66EC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829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1" y="-1537"/>
            <a:ext cx="9131498" cy="6859538"/>
          </a:xfrm>
          <a:prstGeom prst="rect">
            <a:avLst/>
          </a:prstGeom>
          <a:solidFill>
            <a:srgbClr val="D2CB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6810" y="199600"/>
            <a:ext cx="7200000" cy="5669126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3894604"/>
            <a:ext cx="6696744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4392488" cy="367656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999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4400">
                <a:solidFill>
                  <a:srgbClr val="0099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031" name="Image 1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5" y="6403596"/>
            <a:ext cx="9144000" cy="4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2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31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52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221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40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091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95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690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836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02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5860" y="2221637"/>
            <a:ext cx="6692280" cy="1686049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100" y="3907686"/>
            <a:ext cx="669674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369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6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1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4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0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3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3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6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06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716" y="6249017"/>
            <a:ext cx="1095504" cy="4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Logo adopt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15888"/>
            <a:ext cx="2233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27"/>
          <p:cNvSpPr>
            <a:spLocks/>
          </p:cNvSpPr>
          <p:nvPr userDrawn="1"/>
        </p:nvSpPr>
        <p:spPr bwMode="auto">
          <a:xfrm flipH="1">
            <a:off x="107950" y="692150"/>
            <a:ext cx="215900" cy="431800"/>
          </a:xfrm>
          <a:prstGeom prst="rightBracket">
            <a:avLst>
              <a:gd name="adj" fmla="val 100000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107950" y="908050"/>
            <a:ext cx="215900" cy="5048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AutoShape 3"/>
          <p:cNvSpPr>
            <a:spLocks noChangeArrowheads="1"/>
          </p:cNvSpPr>
          <p:nvPr userDrawn="1"/>
        </p:nvSpPr>
        <p:spPr bwMode="auto">
          <a:xfrm rot="960000">
            <a:off x="-3636963" y="5229225"/>
            <a:ext cx="6300788" cy="7677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0066CC"/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AutoShape 2"/>
          <p:cNvSpPr>
            <a:spLocks noChangeArrowheads="1"/>
          </p:cNvSpPr>
          <p:nvPr userDrawn="1"/>
        </p:nvSpPr>
        <p:spPr bwMode="auto">
          <a:xfrm rot="-8836211">
            <a:off x="7092950" y="-4708525"/>
            <a:ext cx="6300788" cy="6308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0066CC"/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1" name="Rectangle 6"/>
          <p:cNvSpPr>
            <a:spLocks noChangeArrowheads="1"/>
          </p:cNvSpPr>
          <p:nvPr userDrawn="1"/>
        </p:nvSpPr>
        <p:spPr bwMode="auto">
          <a:xfrm flipV="1">
            <a:off x="8820150" y="0"/>
            <a:ext cx="73025" cy="4365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Line 7"/>
          <p:cNvSpPr>
            <a:spLocks noChangeShapeType="1"/>
          </p:cNvSpPr>
          <p:nvPr userDrawn="1"/>
        </p:nvSpPr>
        <p:spPr bwMode="auto">
          <a:xfrm>
            <a:off x="7812088" y="692150"/>
            <a:ext cx="1331912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23850" y="692150"/>
            <a:ext cx="7632526" cy="546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5" name="Line 13"/>
          <p:cNvSpPr>
            <a:spLocks noChangeShapeType="1"/>
          </p:cNvSpPr>
          <p:nvPr userDrawn="1"/>
        </p:nvSpPr>
        <p:spPr bwMode="auto">
          <a:xfrm>
            <a:off x="107950" y="908050"/>
            <a:ext cx="0" cy="59499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6" name="Line 22"/>
          <p:cNvSpPr>
            <a:spLocks noChangeShapeType="1"/>
          </p:cNvSpPr>
          <p:nvPr userDrawn="1"/>
        </p:nvSpPr>
        <p:spPr bwMode="auto">
          <a:xfrm>
            <a:off x="107950" y="1052513"/>
            <a:ext cx="0" cy="58054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7" name="Line 23"/>
          <p:cNvSpPr>
            <a:spLocks noChangeShapeType="1"/>
          </p:cNvSpPr>
          <p:nvPr userDrawn="1"/>
        </p:nvSpPr>
        <p:spPr bwMode="auto">
          <a:xfrm>
            <a:off x="3708400" y="6742113"/>
            <a:ext cx="1871663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8" name="Line 24"/>
          <p:cNvSpPr>
            <a:spLocks noChangeShapeType="1"/>
          </p:cNvSpPr>
          <p:nvPr userDrawn="1"/>
        </p:nvSpPr>
        <p:spPr bwMode="auto">
          <a:xfrm>
            <a:off x="5292725" y="6742113"/>
            <a:ext cx="1871663" cy="0"/>
          </a:xfrm>
          <a:prstGeom prst="line">
            <a:avLst/>
          </a:prstGeom>
          <a:noFill/>
          <a:ln w="31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9" name="Rectangle 30"/>
          <p:cNvSpPr>
            <a:spLocks noChangeArrowheads="1"/>
          </p:cNvSpPr>
          <p:nvPr userDrawn="1"/>
        </p:nvSpPr>
        <p:spPr bwMode="auto">
          <a:xfrm flipV="1">
            <a:off x="0" y="6669088"/>
            <a:ext cx="7596188" cy="71437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Logo adopt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15888"/>
            <a:ext cx="2233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27"/>
          <p:cNvSpPr>
            <a:spLocks/>
          </p:cNvSpPr>
          <p:nvPr userDrawn="1"/>
        </p:nvSpPr>
        <p:spPr bwMode="auto">
          <a:xfrm flipH="1">
            <a:off x="107950" y="692150"/>
            <a:ext cx="215900" cy="431800"/>
          </a:xfrm>
          <a:prstGeom prst="rightBracket">
            <a:avLst>
              <a:gd name="adj" fmla="val 100000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107950" y="908050"/>
            <a:ext cx="215900" cy="5048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AutoShape 3"/>
          <p:cNvSpPr>
            <a:spLocks noChangeArrowheads="1"/>
          </p:cNvSpPr>
          <p:nvPr userDrawn="1"/>
        </p:nvSpPr>
        <p:spPr bwMode="auto">
          <a:xfrm rot="960000">
            <a:off x="-3636963" y="5229225"/>
            <a:ext cx="6300788" cy="7677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0066CC"/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AutoShape 2"/>
          <p:cNvSpPr>
            <a:spLocks noChangeArrowheads="1"/>
          </p:cNvSpPr>
          <p:nvPr userDrawn="1"/>
        </p:nvSpPr>
        <p:spPr bwMode="auto">
          <a:xfrm rot="-8836211">
            <a:off x="7092950" y="-4708525"/>
            <a:ext cx="6300788" cy="6308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0066CC"/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 userDrawn="1"/>
        </p:nvSpPr>
        <p:spPr bwMode="auto">
          <a:xfrm flipV="1">
            <a:off x="8820150" y="0"/>
            <a:ext cx="73025" cy="4365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2" name="Line 7"/>
          <p:cNvSpPr>
            <a:spLocks noChangeShapeType="1"/>
          </p:cNvSpPr>
          <p:nvPr userDrawn="1"/>
        </p:nvSpPr>
        <p:spPr bwMode="auto">
          <a:xfrm>
            <a:off x="7812088" y="692150"/>
            <a:ext cx="1331912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23850" y="692150"/>
            <a:ext cx="7632526" cy="546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5" name="Line 13"/>
          <p:cNvSpPr>
            <a:spLocks noChangeShapeType="1"/>
          </p:cNvSpPr>
          <p:nvPr userDrawn="1"/>
        </p:nvSpPr>
        <p:spPr bwMode="auto">
          <a:xfrm>
            <a:off x="107950" y="908050"/>
            <a:ext cx="0" cy="59499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6" name="Line 22"/>
          <p:cNvSpPr>
            <a:spLocks noChangeShapeType="1"/>
          </p:cNvSpPr>
          <p:nvPr userDrawn="1"/>
        </p:nvSpPr>
        <p:spPr bwMode="auto">
          <a:xfrm>
            <a:off x="107950" y="1052513"/>
            <a:ext cx="0" cy="58054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7" name="Line 23"/>
          <p:cNvSpPr>
            <a:spLocks noChangeShapeType="1"/>
          </p:cNvSpPr>
          <p:nvPr userDrawn="1"/>
        </p:nvSpPr>
        <p:spPr bwMode="auto">
          <a:xfrm>
            <a:off x="3708400" y="6742113"/>
            <a:ext cx="1871663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8" name="Line 24"/>
          <p:cNvSpPr>
            <a:spLocks noChangeShapeType="1"/>
          </p:cNvSpPr>
          <p:nvPr userDrawn="1"/>
        </p:nvSpPr>
        <p:spPr bwMode="auto">
          <a:xfrm>
            <a:off x="5292725" y="6742113"/>
            <a:ext cx="1871663" cy="0"/>
          </a:xfrm>
          <a:prstGeom prst="line">
            <a:avLst/>
          </a:prstGeom>
          <a:noFill/>
          <a:ln w="31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9" name="Rectangle 30"/>
          <p:cNvSpPr>
            <a:spLocks noChangeArrowheads="1"/>
          </p:cNvSpPr>
          <p:nvPr userDrawn="1"/>
        </p:nvSpPr>
        <p:spPr bwMode="auto">
          <a:xfrm flipV="1">
            <a:off x="0" y="6669088"/>
            <a:ext cx="7596188" cy="71437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Logo adopt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15888"/>
            <a:ext cx="2233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27"/>
          <p:cNvSpPr>
            <a:spLocks/>
          </p:cNvSpPr>
          <p:nvPr userDrawn="1"/>
        </p:nvSpPr>
        <p:spPr bwMode="auto">
          <a:xfrm flipH="1">
            <a:off x="107950" y="692150"/>
            <a:ext cx="215900" cy="431800"/>
          </a:xfrm>
          <a:prstGeom prst="rightBracket">
            <a:avLst>
              <a:gd name="adj" fmla="val 100000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 userDrawn="1"/>
        </p:nvSpPr>
        <p:spPr bwMode="auto">
          <a:xfrm>
            <a:off x="107950" y="908050"/>
            <a:ext cx="215900" cy="5048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AutoShape 3"/>
          <p:cNvSpPr>
            <a:spLocks noChangeArrowheads="1"/>
          </p:cNvSpPr>
          <p:nvPr userDrawn="1"/>
        </p:nvSpPr>
        <p:spPr bwMode="auto">
          <a:xfrm rot="960000">
            <a:off x="-3636963" y="5229225"/>
            <a:ext cx="6300788" cy="7677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0066CC"/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AutoShape 2"/>
          <p:cNvSpPr>
            <a:spLocks noChangeArrowheads="1"/>
          </p:cNvSpPr>
          <p:nvPr userDrawn="1"/>
        </p:nvSpPr>
        <p:spPr bwMode="auto">
          <a:xfrm rot="-8836211">
            <a:off x="7092950" y="-4708525"/>
            <a:ext cx="6300788" cy="6308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0066CC"/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 userDrawn="1"/>
        </p:nvSpPr>
        <p:spPr bwMode="auto">
          <a:xfrm flipV="1">
            <a:off x="8820150" y="0"/>
            <a:ext cx="73025" cy="4365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2" name="Line 7"/>
          <p:cNvSpPr>
            <a:spLocks noChangeShapeType="1"/>
          </p:cNvSpPr>
          <p:nvPr userDrawn="1"/>
        </p:nvSpPr>
        <p:spPr bwMode="auto">
          <a:xfrm>
            <a:off x="7812088" y="692150"/>
            <a:ext cx="1331912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23850" y="692150"/>
            <a:ext cx="7632526" cy="546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5" name="Line 13"/>
          <p:cNvSpPr>
            <a:spLocks noChangeShapeType="1"/>
          </p:cNvSpPr>
          <p:nvPr userDrawn="1"/>
        </p:nvSpPr>
        <p:spPr bwMode="auto">
          <a:xfrm>
            <a:off x="107950" y="908050"/>
            <a:ext cx="0" cy="59499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6" name="Line 22"/>
          <p:cNvSpPr>
            <a:spLocks noChangeShapeType="1"/>
          </p:cNvSpPr>
          <p:nvPr userDrawn="1"/>
        </p:nvSpPr>
        <p:spPr bwMode="auto">
          <a:xfrm>
            <a:off x="107950" y="1052513"/>
            <a:ext cx="0" cy="58054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7" name="Line 23"/>
          <p:cNvSpPr>
            <a:spLocks noChangeShapeType="1"/>
          </p:cNvSpPr>
          <p:nvPr userDrawn="1"/>
        </p:nvSpPr>
        <p:spPr bwMode="auto">
          <a:xfrm>
            <a:off x="3708400" y="6742113"/>
            <a:ext cx="1871663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8" name="Line 24"/>
          <p:cNvSpPr>
            <a:spLocks noChangeShapeType="1"/>
          </p:cNvSpPr>
          <p:nvPr userDrawn="1"/>
        </p:nvSpPr>
        <p:spPr bwMode="auto">
          <a:xfrm>
            <a:off x="5292725" y="6742113"/>
            <a:ext cx="1871663" cy="0"/>
          </a:xfrm>
          <a:prstGeom prst="line">
            <a:avLst/>
          </a:prstGeom>
          <a:noFill/>
          <a:ln w="31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39" name="Rectangle 30"/>
          <p:cNvSpPr>
            <a:spLocks noChangeArrowheads="1"/>
          </p:cNvSpPr>
          <p:nvPr userDrawn="1"/>
        </p:nvSpPr>
        <p:spPr bwMode="auto">
          <a:xfrm flipV="1">
            <a:off x="0" y="6669088"/>
            <a:ext cx="7596188" cy="71437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7149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456" y="-5710"/>
            <a:ext cx="4725924" cy="11216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5609"/>
            <a:ext cx="4104000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6456" y="471589"/>
            <a:ext cx="467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738949" y="451507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94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B0F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7149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456" y="-5710"/>
            <a:ext cx="4725924" cy="11216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5608"/>
            <a:ext cx="4788024" cy="3491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6455" y="471587"/>
            <a:ext cx="467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738949" y="451505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CB1AB-43BC-41A7-828A-1923363F572E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09/09/2020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B0F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logie.gouv.fr/sites/default/files/PlanRelance_annexe-fiche-mesures.pdf" TargetMode="Externa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02993" y="2996952"/>
            <a:ext cx="5472608" cy="2126684"/>
          </a:xfrm>
        </p:spPr>
        <p:txBody>
          <a:bodyPr>
            <a:noAutofit/>
          </a:bodyPr>
          <a:lstStyle/>
          <a:p>
            <a:pPr marL="180975" algn="ctr"/>
            <a:r>
              <a:rPr lang="fr-FR" sz="2800" b="1" dirty="0" smtClean="0">
                <a:solidFill>
                  <a:srgbClr val="00B0F0"/>
                </a:solidFill>
              </a:rPr>
              <a:t>Rencontre régionale</a:t>
            </a:r>
            <a:r>
              <a:rPr lang="fr-F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fr-FR" sz="2500" dirty="0" smtClean="0">
                <a:solidFill>
                  <a:srgbClr val="00B0F0"/>
                </a:solidFill>
              </a:rPr>
              <a:t>Eaux </a:t>
            </a:r>
            <a:r>
              <a:rPr lang="fr-FR" sz="2500" dirty="0">
                <a:solidFill>
                  <a:srgbClr val="00B0F0"/>
                </a:solidFill>
              </a:rPr>
              <a:t>pluviales et </a:t>
            </a:r>
            <a:r>
              <a:rPr lang="fr-FR" sz="2500" dirty="0" smtClean="0">
                <a:solidFill>
                  <a:srgbClr val="00B0F0"/>
                </a:solidFill>
              </a:rPr>
              <a:t>aménagement</a:t>
            </a:r>
            <a:r>
              <a:rPr lang="fr-F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br>
              <a:rPr lang="fr-F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septembre 2020</a:t>
            </a:r>
            <a:endParaRPr lang="fr-FR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5"/>
          <a:stretch/>
        </p:blipFill>
        <p:spPr bwMode="auto">
          <a:xfrm>
            <a:off x="1115616" y="5328305"/>
            <a:ext cx="1823681" cy="99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39"/>
          <a:stretch/>
        </p:blipFill>
        <p:spPr bwMode="auto">
          <a:xfrm>
            <a:off x="265966" y="5328304"/>
            <a:ext cx="849650" cy="99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2259"/>
            <a:ext cx="1697956" cy="28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Observatoire des 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8 nouvelles Fiches – 15 points </a:t>
            </a:r>
            <a:r>
              <a:rPr lang="fr-FR" sz="2400" dirty="0" err="1" smtClean="0"/>
              <a:t>carto</a:t>
            </a:r>
            <a:r>
              <a:rPr lang="fr-FR" sz="2400" dirty="0" smtClean="0"/>
              <a:t> 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Page site internet va changer avec ajout fichier avec filtre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060848"/>
            <a:ext cx="3456384" cy="17604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5" y="4281931"/>
            <a:ext cx="7316019" cy="288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8948"/>
            <a:ext cx="7149480" cy="1143000"/>
          </a:xfrm>
        </p:spPr>
        <p:txBody>
          <a:bodyPr/>
          <a:lstStyle/>
          <a:p>
            <a:r>
              <a:rPr lang="fr-FR" dirty="0" smtClean="0"/>
              <a:t>Agenda Graie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5" y="4877003"/>
            <a:ext cx="5131295" cy="19809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84" y="980728"/>
            <a:ext cx="5131296" cy="39744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20826083">
            <a:off x="6239426" y="278329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Novatech</a:t>
            </a:r>
            <a:r>
              <a:rPr lang="fr-FR" dirty="0" smtClean="0"/>
              <a:t> en 2023??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35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179" y="1484784"/>
            <a:ext cx="7776864" cy="1440160"/>
          </a:xfrm>
        </p:spPr>
        <p:txBody>
          <a:bodyPr>
            <a:noAutofit/>
          </a:bodyPr>
          <a:lstStyle/>
          <a:p>
            <a:r>
              <a:rPr lang="fr-FR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000" b="1" dirty="0"/>
              <a:t>La </a:t>
            </a:r>
            <a:r>
              <a:rPr lang="fr-FR" sz="3000" b="1" dirty="0"/>
              <a:t>ville perméable </a:t>
            </a:r>
            <a:r>
              <a:rPr lang="fr-FR" sz="2100" b="1" dirty="0"/>
              <a:t/>
            </a:r>
            <a:br>
              <a:rPr lang="fr-FR" sz="2100" b="1" dirty="0"/>
            </a:br>
            <a:r>
              <a:rPr lang="fr-FR" sz="2100" dirty="0"/>
              <a:t>…mobiliser l'ensemble des acteurs</a:t>
            </a:r>
            <a:br>
              <a:rPr lang="fr-FR" sz="2100" dirty="0"/>
            </a:br>
            <a:r>
              <a:rPr lang="fr-FR" sz="2100" dirty="0"/>
              <a:t>Pour une gestion intégrée </a:t>
            </a:r>
            <a:r>
              <a:rPr lang="fr-FR" sz="2100" dirty="0"/>
              <a:t>et une ville résiliente</a:t>
            </a:r>
            <a:br>
              <a:rPr lang="fr-FR" sz="2100" dirty="0"/>
            </a:br>
            <a:r>
              <a:rPr lang="fr-FR" sz="2100" dirty="0"/>
              <a:t/>
            </a:r>
            <a:br>
              <a:rPr lang="fr-FR" sz="2100" dirty="0"/>
            </a:br>
            <a:endParaRPr lang="fr-FR" sz="1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55"/>
          <a:stretch/>
        </p:blipFill>
        <p:spPr>
          <a:xfrm rot="16200000">
            <a:off x="6227912" y="3067029"/>
            <a:ext cx="1511829" cy="38155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10"/>
          <a:stretch/>
        </p:blipFill>
        <p:spPr>
          <a:xfrm>
            <a:off x="5076277" y="5701904"/>
            <a:ext cx="3815100" cy="434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3212976"/>
            <a:ext cx="44655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3 novembre</a:t>
            </a:r>
          </a:p>
          <a:p>
            <a:r>
              <a:rPr lang="fr-FR" sz="1600" dirty="0"/>
              <a:t>en présentiel normalement: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/>
              <a:t>Evolution des connaissances, pour une évolution des pratiques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/>
              <a:t>Table ronde Graie VAD - la chaîne d'acteurs et leurs contraintes pour la mise en œuvre d’une gestion intégrée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/>
              <a:t>Webinaire dans le cadre des Entretiens Jacques Cartier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/>
              <a:t>Table ronde: favoriser le développement </a:t>
            </a:r>
            <a:br>
              <a:rPr lang="fr-FR" sz="1600" dirty="0"/>
            </a:br>
            <a:r>
              <a:rPr lang="fr-FR" sz="1600" dirty="0"/>
              <a:t>de programmes d'excellence</a:t>
            </a:r>
            <a:br>
              <a:rPr lang="fr-FR" sz="1600" dirty="0"/>
            </a:b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352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88" y="-11695"/>
            <a:ext cx="714948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Transformation GT « transfert de compétences »?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En « Compétences »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Séparation avec le pluvial et aménagement = </a:t>
            </a:r>
          </a:p>
          <a:p>
            <a:pPr marL="0" indent="0">
              <a:buNone/>
            </a:pPr>
            <a:r>
              <a:rPr lang="fr-FR" sz="2400" dirty="0" smtClean="0"/>
              <a:t>Un groupe plus technique et un autre plus organisation/service/politique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u="sng" dirty="0" smtClean="0"/>
              <a:t>Exemple</a:t>
            </a:r>
            <a:r>
              <a:rPr lang="fr-FR" sz="2400" dirty="0" smtClean="0"/>
              <a:t>: mise en place de GEPU, enquête mise en œuvre des stratégies pour la gestion intégrée sur RMC (étendre au national? // avec enquêtes Adopta)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6838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Prochains travaux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Fiche Vrai – Faux: récupération des eaux pluviales </a:t>
            </a:r>
            <a:r>
              <a:rPr lang="fr-FR" sz="2400" b="1" i="1" dirty="0" smtClean="0"/>
              <a:t>en cours</a:t>
            </a:r>
          </a:p>
          <a:p>
            <a:r>
              <a:rPr lang="fr-FR" sz="2400" dirty="0" smtClean="0"/>
              <a:t>Fiche Vrai – Faux: les EP et la voirie font bon ménage </a:t>
            </a:r>
            <a:r>
              <a:rPr lang="fr-FR" sz="2400" b="1" i="1" dirty="0" smtClean="0"/>
              <a:t>en cours</a:t>
            </a:r>
          </a:p>
          <a:p>
            <a:r>
              <a:rPr lang="fr-FR" sz="2400" dirty="0" smtClean="0"/>
              <a:t>Fiche Vrai – Faux: les coûts (remise à jour et approfondir ce sujet clé, données corrigées Plaine de l’Ain)</a:t>
            </a:r>
          </a:p>
          <a:p>
            <a:r>
              <a:rPr lang="fr-FR" sz="2400" dirty="0" smtClean="0"/>
              <a:t>Observatoire et indicateurs pour la </a:t>
            </a:r>
            <a:r>
              <a:rPr lang="fr-FR" sz="2400" dirty="0" err="1" smtClean="0"/>
              <a:t>désimperméabilisation</a:t>
            </a:r>
            <a:r>
              <a:rPr lang="fr-FR" sz="2400" dirty="0" smtClean="0"/>
              <a:t> (discussions avec Paris)</a:t>
            </a:r>
          </a:p>
          <a:p>
            <a:r>
              <a:rPr lang="fr-FR" sz="2400" dirty="0" smtClean="0"/>
              <a:t>Enseignements de </a:t>
            </a:r>
            <a:r>
              <a:rPr lang="fr-FR" sz="2400" dirty="0" err="1" smtClean="0"/>
              <a:t>Novatech</a:t>
            </a:r>
            <a:endParaRPr lang="fr-FR" sz="2400" dirty="0" smtClean="0"/>
          </a:p>
          <a:p>
            <a:r>
              <a:rPr lang="fr-FR" sz="2400" dirty="0" smtClean="0"/>
              <a:t>Idée: les AE font des appels spécifiques (cours d’école pour RMC, promoteurs pour AP -&gt; suggérer une liste, des orientations prioritaires?)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2736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6874532" cy="1037977"/>
          </a:xfrm>
        </p:spPr>
        <p:txBody>
          <a:bodyPr>
            <a:normAutofit/>
          </a:bodyPr>
          <a:lstStyle/>
          <a:p>
            <a:pPr lvl="0"/>
            <a:r>
              <a:rPr lang="fr-FR" sz="3200" dirty="0" smtClean="0"/>
              <a:t>Pause déjeuner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1366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Prochains évènements du Graie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997152"/>
          </a:xfrm>
        </p:spPr>
        <p:txBody>
          <a:bodyPr>
            <a:normAutofit/>
          </a:bodyPr>
          <a:lstStyle/>
          <a:p>
            <a:pPr lvl="0"/>
            <a:r>
              <a:rPr lang="fr-FR" sz="2400" i="1" dirty="0" smtClean="0"/>
              <a:t>GT Compétences : </a:t>
            </a:r>
            <a:r>
              <a:rPr lang="fr-FR" sz="2400" i="1" dirty="0" smtClean="0">
                <a:solidFill>
                  <a:srgbClr val="00B0F0"/>
                </a:solidFill>
              </a:rPr>
              <a:t>12 novembre 2020</a:t>
            </a:r>
            <a:endParaRPr lang="fr-FR" sz="2400" i="1" dirty="0" smtClean="0">
              <a:solidFill>
                <a:srgbClr val="00B0F0"/>
              </a:solidFill>
            </a:endParaRPr>
          </a:p>
          <a:p>
            <a:pPr lvl="0"/>
            <a:endParaRPr lang="fr-FR" sz="2400" i="1" dirty="0" smtClean="0">
              <a:solidFill>
                <a:srgbClr val="00B0F0"/>
              </a:solidFill>
            </a:endParaRPr>
          </a:p>
          <a:p>
            <a:pPr lvl="0"/>
            <a:r>
              <a:rPr lang="fr-FR" sz="2400" i="1" dirty="0" smtClean="0"/>
              <a:t>Prochain GT « Gestion des eaux pluviales»: </a:t>
            </a:r>
            <a:r>
              <a:rPr lang="fr-FR" sz="2400" i="1" dirty="0" smtClean="0">
                <a:solidFill>
                  <a:srgbClr val="00B0F0"/>
                </a:solidFill>
              </a:rPr>
              <a:t>début 2021</a:t>
            </a:r>
            <a:endParaRPr lang="fr-FR" sz="2400" i="1" dirty="0" smtClean="0">
              <a:solidFill>
                <a:srgbClr val="00B0F0"/>
              </a:solidFill>
            </a:endParaRPr>
          </a:p>
          <a:p>
            <a:pPr lvl="0"/>
            <a:endParaRPr lang="fr-FR" sz="2400" i="1" dirty="0" smtClean="0">
              <a:solidFill>
                <a:srgbClr val="00B0F0"/>
              </a:solidFill>
            </a:endParaRPr>
          </a:p>
          <a:p>
            <a:pPr lvl="0"/>
            <a:r>
              <a:rPr lang="fr-FR" sz="2400" i="1" dirty="0" smtClean="0"/>
              <a:t>Conférence annuelle Ville perméable : </a:t>
            </a:r>
            <a:r>
              <a:rPr lang="fr-FR" sz="2400" i="1" dirty="0" smtClean="0">
                <a:solidFill>
                  <a:srgbClr val="00B0F0"/>
                </a:solidFill>
              </a:rPr>
              <a:t>3 </a:t>
            </a:r>
            <a:r>
              <a:rPr lang="fr-FR" sz="2400" i="1" dirty="0" smtClean="0">
                <a:solidFill>
                  <a:srgbClr val="00B0F0"/>
                </a:solidFill>
              </a:rPr>
              <a:t>novembre</a:t>
            </a:r>
          </a:p>
          <a:p>
            <a:pPr marL="457200" lvl="1" indent="0">
              <a:buNone/>
            </a:pPr>
            <a:r>
              <a:rPr lang="fr-FR" sz="2000" i="1" dirty="0" smtClean="0"/>
              <a:t>Webinaire d</a:t>
            </a:r>
            <a:r>
              <a:rPr lang="fr-FR" sz="2000" i="1" dirty="0" smtClean="0"/>
              <a:t>ans </a:t>
            </a:r>
            <a:r>
              <a:rPr lang="fr-FR" sz="2000" i="1" dirty="0" smtClean="0"/>
              <a:t>le cadre des Entretiens Jacques Cartier: </a:t>
            </a:r>
          </a:p>
          <a:p>
            <a:pPr marL="457200" lvl="1" indent="0">
              <a:buNone/>
            </a:pPr>
            <a:r>
              <a:rPr lang="fr-FR" sz="2000" i="1" dirty="0"/>
              <a:t>	</a:t>
            </a:r>
            <a:r>
              <a:rPr lang="fr-FR" sz="2000" i="1" dirty="0" smtClean="0"/>
              <a:t>- Grand Lyon</a:t>
            </a:r>
          </a:p>
          <a:p>
            <a:pPr marL="457200" lvl="1" indent="0">
              <a:buNone/>
            </a:pPr>
            <a:r>
              <a:rPr lang="fr-FR" sz="2000" i="1" dirty="0"/>
              <a:t>	</a:t>
            </a:r>
            <a:r>
              <a:rPr lang="fr-FR" sz="2000" i="1" dirty="0" smtClean="0"/>
              <a:t>- Ville de Québec</a:t>
            </a:r>
          </a:p>
          <a:p>
            <a:pPr marL="457200" lvl="1" indent="0">
              <a:buNone/>
            </a:pPr>
            <a:r>
              <a:rPr lang="fr-FR" sz="2000" i="1" dirty="0" smtClean="0"/>
              <a:t>	- Ville de Montréal</a:t>
            </a:r>
          </a:p>
          <a:p>
            <a:pPr marL="457200" lvl="1" indent="0">
              <a:buNone/>
            </a:pPr>
            <a:r>
              <a:rPr lang="fr-FR" sz="2000" i="1" dirty="0"/>
              <a:t>	</a:t>
            </a:r>
            <a:r>
              <a:rPr lang="fr-FR" sz="2000" i="1" dirty="0" smtClean="0"/>
              <a:t>- </a:t>
            </a:r>
            <a:r>
              <a:rPr lang="fr-FR" sz="2000" i="1" dirty="0" err="1" smtClean="0"/>
              <a:t>Insa</a:t>
            </a:r>
            <a:r>
              <a:rPr lang="fr-FR" sz="2000" i="1" dirty="0" smtClean="0"/>
              <a:t> Lyon </a:t>
            </a:r>
          </a:p>
          <a:p>
            <a:pPr marL="457200" lvl="1" indent="0">
              <a:buNone/>
            </a:pPr>
            <a:r>
              <a:rPr lang="fr-FR" sz="2000" i="1" dirty="0" smtClean="0"/>
              <a:t>	- Graie</a:t>
            </a:r>
            <a:endParaRPr lang="fr-FR" sz="2000" i="1" dirty="0"/>
          </a:p>
          <a:p>
            <a:pPr marL="0" indent="0">
              <a:buNone/>
            </a:pPr>
            <a:endParaRPr lang="fr-FR" b="1" dirty="0" smtClean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9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</a:t>
            </a:r>
            <a:r>
              <a:rPr lang="fr-FR" dirty="0" smtClean="0"/>
              <a:t>du 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Présentation </a:t>
            </a:r>
            <a:r>
              <a:rPr lang="fr-FR" dirty="0"/>
              <a:t>de Laurent </a:t>
            </a:r>
            <a:r>
              <a:rPr lang="fr-FR" dirty="0" err="1"/>
              <a:t>Lassabatere</a:t>
            </a:r>
            <a:r>
              <a:rPr lang="fr-FR" dirty="0"/>
              <a:t> (ENTPE, OTHU) sur ces travaux de réalisation d'un </a:t>
            </a:r>
            <a:r>
              <a:rPr lang="fr-FR" dirty="0" err="1"/>
              <a:t>infiltromètre</a:t>
            </a:r>
            <a:r>
              <a:rPr lang="fr-FR" dirty="0"/>
              <a:t> + question (possibilité </a:t>
            </a:r>
            <a:r>
              <a:rPr lang="fr-FR" dirty="0" err="1"/>
              <a:t>visio</a:t>
            </a:r>
            <a:r>
              <a:rPr lang="fr-FR" dirty="0"/>
              <a:t>)</a:t>
            </a:r>
          </a:p>
          <a:p>
            <a:r>
              <a:rPr lang="fr-FR" dirty="0" smtClean="0"/>
              <a:t>Discussion </a:t>
            </a:r>
            <a:r>
              <a:rPr lang="fr-FR" dirty="0"/>
              <a:t>Infiltration et mesures</a:t>
            </a:r>
          </a:p>
          <a:p>
            <a:r>
              <a:rPr lang="fr-FR" dirty="0" smtClean="0"/>
              <a:t>Actualités </a:t>
            </a:r>
            <a:r>
              <a:rPr lang="fr-FR" dirty="0"/>
              <a:t>(des membres, </a:t>
            </a:r>
            <a:r>
              <a:rPr lang="fr-FR" dirty="0" smtClean="0"/>
              <a:t>Agences, nationales</a:t>
            </a:r>
            <a:r>
              <a:rPr lang="fr-FR" dirty="0"/>
              <a:t>, du Graie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i="1" dirty="0"/>
              <a:t>Pause </a:t>
            </a:r>
            <a:r>
              <a:rPr lang="fr-FR" i="1" dirty="0" smtClean="0"/>
              <a:t>déjeuner</a:t>
            </a:r>
          </a:p>
          <a:p>
            <a:endParaRPr lang="fr-FR" i="1" dirty="0"/>
          </a:p>
          <a:p>
            <a:r>
              <a:rPr lang="fr-FR" dirty="0" smtClean="0"/>
              <a:t>Ateliers</a:t>
            </a:r>
            <a:r>
              <a:rPr lang="fr-FR" dirty="0"/>
              <a:t>: Vrai - Faux Récupération des eaux pluviales/ La voirie et les eaux pluviales font bon ménage</a:t>
            </a:r>
          </a:p>
          <a:p>
            <a:r>
              <a:rPr lang="fr-FR" dirty="0" smtClean="0"/>
              <a:t>VISITE</a:t>
            </a:r>
            <a:r>
              <a:rPr lang="fr-FR" dirty="0"/>
              <a:t>: Showroom SAS M.A.V.I - Parking exposition de plusieurs matériaux drainants, perméables</a:t>
            </a:r>
          </a:p>
          <a:p>
            <a:pPr lvl="0"/>
            <a:endParaRPr lang="fr-FR" sz="2400" i="1" dirty="0"/>
          </a:p>
          <a:p>
            <a:pPr marL="0" indent="0">
              <a:buNone/>
            </a:pPr>
            <a:endParaRPr lang="fr-FR" b="1" dirty="0" smtClean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0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6874532" cy="1037977"/>
          </a:xfrm>
        </p:spPr>
        <p:txBody>
          <a:bodyPr>
            <a:normAutofit fontScale="90000"/>
          </a:bodyPr>
          <a:lstStyle/>
          <a:p>
            <a:pPr lvl="0"/>
            <a:r>
              <a:rPr lang="fr-FR" sz="3200" dirty="0" smtClean="0"/>
              <a:t>Actus membres</a:t>
            </a:r>
            <a:br>
              <a:rPr lang="fr-FR" sz="3200" dirty="0" smtClean="0"/>
            </a:b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29348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6874532" cy="1037977"/>
          </a:xfrm>
        </p:spPr>
        <p:txBody>
          <a:bodyPr>
            <a:normAutofit fontScale="90000"/>
          </a:bodyPr>
          <a:lstStyle/>
          <a:p>
            <a:pPr lvl="0"/>
            <a:r>
              <a:rPr lang="fr-FR" sz="3200" dirty="0" smtClean="0"/>
              <a:t>Actus Agences</a:t>
            </a:r>
            <a:br>
              <a:rPr lang="fr-FR" sz="3200" dirty="0" smtClean="0"/>
            </a:b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2377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AE RMC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AAP </a:t>
            </a:r>
            <a:r>
              <a:rPr lang="fr-FR" dirty="0"/>
              <a:t>verdure et pluie </a:t>
            </a:r>
            <a:r>
              <a:rPr lang="fr-FR" dirty="0" smtClean="0"/>
              <a:t>prolongé = date </a:t>
            </a:r>
            <a:r>
              <a:rPr lang="fr-FR" dirty="0"/>
              <a:t>limite de dépôt des dossiers passe du 15/09/20 à fin 2021.</a:t>
            </a:r>
          </a:p>
          <a:p>
            <a:r>
              <a:rPr lang="fr-FR" dirty="0" smtClean="0"/>
              <a:t>17/09, workshop </a:t>
            </a:r>
            <a:r>
              <a:rPr lang="fr-FR" dirty="0"/>
              <a:t>sur sciences comportementales et </a:t>
            </a:r>
            <a:r>
              <a:rPr lang="fr-FR" dirty="0" err="1" smtClean="0"/>
              <a:t>désimperméabilisation</a:t>
            </a:r>
            <a:endParaRPr lang="fr-FR" dirty="0"/>
          </a:p>
          <a:p>
            <a:r>
              <a:rPr lang="fr-FR" dirty="0" smtClean="0"/>
              <a:t>3 interventions </a:t>
            </a:r>
            <a:r>
              <a:rPr lang="fr-FR" dirty="0"/>
              <a:t>en septembre/octobre sur la </a:t>
            </a:r>
            <a:r>
              <a:rPr lang="fr-FR" dirty="0" err="1"/>
              <a:t>désimperméabilisation</a:t>
            </a:r>
            <a:r>
              <a:rPr lang="fr-FR" dirty="0"/>
              <a:t> (colloque ASTEE, forum européen de la nature en ville et gestion de l’eau à la source)</a:t>
            </a:r>
          </a:p>
          <a:p>
            <a:r>
              <a:rPr lang="fr-FR" dirty="0" smtClean="0"/>
              <a:t>2 </a:t>
            </a:r>
            <a:r>
              <a:rPr lang="fr-FR" dirty="0"/>
              <a:t>formations internes en septembre sur les sciences comportementales appliquées à la </a:t>
            </a:r>
            <a:r>
              <a:rPr lang="fr-FR" dirty="0" err="1" smtClean="0"/>
              <a:t>désimperméabilisation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50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AE LB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14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6874532" cy="1037977"/>
          </a:xfrm>
        </p:spPr>
        <p:txBody>
          <a:bodyPr>
            <a:normAutofit fontScale="90000"/>
          </a:bodyPr>
          <a:lstStyle/>
          <a:p>
            <a:pPr lvl="0"/>
            <a:r>
              <a:rPr lang="fr-FR" sz="3200" dirty="0" smtClean="0"/>
              <a:t>Actus nationales</a:t>
            </a:r>
            <a:br>
              <a:rPr lang="fr-FR" sz="3200" dirty="0" smtClean="0"/>
            </a:b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21220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Plan de relance et gestion intégrée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hlinkClick r:id="rId2"/>
              </a:rPr>
              <a:t>Sécuriser les infrastructures de distribution d’eau potable, d’assainissement et de gestion des eaux pluviales en métropole et dans les </a:t>
            </a:r>
            <a:r>
              <a:rPr lang="fr-FR" sz="2400" dirty="0" smtClean="0">
                <a:hlinkClick r:id="rId2"/>
              </a:rPr>
              <a:t>outre-mer</a:t>
            </a:r>
            <a:endParaRPr lang="fr-FR" sz="2400" dirty="0" smtClean="0"/>
          </a:p>
          <a:p>
            <a:pPr lvl="1"/>
            <a:r>
              <a:rPr lang="fr-FR" sz="2000" dirty="0"/>
              <a:t>Sous-mesure 1 : </a:t>
            </a:r>
            <a:endParaRPr lang="fr-FR" sz="2000" dirty="0" smtClean="0"/>
          </a:p>
          <a:p>
            <a:pPr lvl="2"/>
            <a:r>
              <a:rPr lang="fr-FR" sz="1800" dirty="0" smtClean="0"/>
              <a:t>Aide </a:t>
            </a:r>
            <a:r>
              <a:rPr lang="fr-FR" sz="1800" dirty="0"/>
              <a:t>à hauteur de 50 % pour un total de 220 M€ en métropole des dépenses liées </a:t>
            </a:r>
            <a:r>
              <a:rPr lang="fr-FR" sz="1800" dirty="0" smtClean="0"/>
              <a:t>notamment au </a:t>
            </a:r>
            <a:r>
              <a:rPr lang="fr-FR" sz="1800" dirty="0" err="1" smtClean="0"/>
              <a:t>déraccordement</a:t>
            </a:r>
            <a:r>
              <a:rPr lang="fr-FR" sz="1800" dirty="0" smtClean="0"/>
              <a:t> </a:t>
            </a:r>
            <a:r>
              <a:rPr lang="fr-FR" sz="1800" dirty="0"/>
              <a:t>les rejets d’eaux pluviales des réseaux d’assainissement et leur infiltration à la </a:t>
            </a:r>
            <a:r>
              <a:rPr lang="fr-FR" sz="1800" dirty="0" smtClean="0"/>
              <a:t>source</a:t>
            </a:r>
            <a:endParaRPr lang="fr-FR" sz="1800" dirty="0"/>
          </a:p>
          <a:p>
            <a:pPr lvl="2"/>
            <a:r>
              <a:rPr lang="fr-FR" sz="1800" dirty="0"/>
              <a:t>Indicateur: surface imperméabilisée </a:t>
            </a:r>
            <a:r>
              <a:rPr lang="fr-FR" sz="1800" dirty="0" err="1"/>
              <a:t>déraccordée</a:t>
            </a:r>
            <a:r>
              <a:rPr lang="fr-FR" sz="1800" dirty="0"/>
              <a:t> y compris par infiltration des eaux pluviales et crédits </a:t>
            </a:r>
            <a:r>
              <a:rPr lang="fr-FR" sz="1800" dirty="0" smtClean="0"/>
              <a:t>consacrés</a:t>
            </a:r>
          </a:p>
          <a:p>
            <a:pPr lvl="2"/>
            <a:r>
              <a:rPr lang="fr-FR" sz="1800" dirty="0" smtClean="0"/>
              <a:t>Temporalité: </a:t>
            </a:r>
          </a:p>
          <a:p>
            <a:pPr lvl="3"/>
            <a:r>
              <a:rPr lang="fr-FR" sz="1600" dirty="0" smtClean="0"/>
              <a:t>passation </a:t>
            </a:r>
            <a:r>
              <a:rPr lang="fr-FR" sz="1600" dirty="0"/>
              <a:t>des marchés et engagement vis-à-vis des maîtres d’œuvre 75% en </a:t>
            </a:r>
            <a:r>
              <a:rPr lang="fr-FR" sz="1600" dirty="0" smtClean="0"/>
              <a:t>2021 et 25</a:t>
            </a:r>
            <a:r>
              <a:rPr lang="fr-FR" sz="1600" dirty="0"/>
              <a:t>% </a:t>
            </a:r>
            <a:r>
              <a:rPr lang="fr-FR" sz="1600" dirty="0" smtClean="0"/>
              <a:t>en 2022</a:t>
            </a:r>
          </a:p>
          <a:p>
            <a:pPr lvl="3"/>
            <a:r>
              <a:rPr lang="fr-FR" sz="1600" dirty="0"/>
              <a:t>versements des crédits selon l’échéancier prévu dans les marchés passés: 25% en 2021 ; 50% en 2022 ; 25% en 2023</a:t>
            </a:r>
            <a:endParaRPr lang="fr-FR" sz="1600" dirty="0" smtClean="0"/>
          </a:p>
          <a:p>
            <a:pPr marL="0" indent="0">
              <a:buNone/>
            </a:pPr>
            <a:r>
              <a:rPr lang="fr-FR" sz="2600" dirty="0" smtClean="0"/>
              <a:t>Porté par les AE et le programme 113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823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6874532" cy="1037977"/>
          </a:xfrm>
        </p:spPr>
        <p:txBody>
          <a:bodyPr>
            <a:normAutofit/>
          </a:bodyPr>
          <a:lstStyle/>
          <a:p>
            <a:pPr lvl="0"/>
            <a:r>
              <a:rPr lang="fr-FR" sz="3200" dirty="0" smtClean="0"/>
              <a:t>Actus Graie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32777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ifié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ifié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ifié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13063</TotalTime>
  <Words>473</Words>
  <Application>Microsoft Office PowerPoint</Application>
  <PresentationFormat>Affichage à l'écran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Times New Roman</vt:lpstr>
      <vt:lpstr>Trebuchet MS</vt:lpstr>
      <vt:lpstr>Modifié</vt:lpstr>
      <vt:lpstr>1_Modifié</vt:lpstr>
      <vt:lpstr>2_Modifié</vt:lpstr>
      <vt:lpstr>1_Thème Office</vt:lpstr>
      <vt:lpstr>Thème Office</vt:lpstr>
      <vt:lpstr>Rencontre régionale "Eaux pluviales et aménagement" 10 septembre 2020</vt:lpstr>
      <vt:lpstr>Ordre du jour</vt:lpstr>
      <vt:lpstr>Actus membres </vt:lpstr>
      <vt:lpstr>Actus Agences </vt:lpstr>
      <vt:lpstr>AE RMC</vt:lpstr>
      <vt:lpstr>AE LB</vt:lpstr>
      <vt:lpstr>Actus nationales </vt:lpstr>
      <vt:lpstr>Plan de relance et gestion intégrée</vt:lpstr>
      <vt:lpstr>Actus Graie</vt:lpstr>
      <vt:lpstr>Observatoire des TA</vt:lpstr>
      <vt:lpstr>Agenda Graie</vt:lpstr>
      <vt:lpstr> La ville perméable  …mobiliser l'ensemble des acteurs Pour une gestion intégrée et une ville résiliente  </vt:lpstr>
      <vt:lpstr>Transformation GT « transfert de compétences »?</vt:lpstr>
      <vt:lpstr>Prochains travaux </vt:lpstr>
      <vt:lpstr>Pause déjeuner</vt:lpstr>
      <vt:lpstr>Prochains évènements du Graie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CONSTATS</dc:title>
  <dc:creator>maelle ancelle</dc:creator>
  <cp:lastModifiedBy>Elodie SANCHEZ-COLLET</cp:lastModifiedBy>
  <cp:revision>532</cp:revision>
  <cp:lastPrinted>2019-10-14T16:56:35Z</cp:lastPrinted>
  <dcterms:created xsi:type="dcterms:W3CDTF">2015-06-22T13:11:23Z</dcterms:created>
  <dcterms:modified xsi:type="dcterms:W3CDTF">2020-09-09T16:00:24Z</dcterms:modified>
</cp:coreProperties>
</file>